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1"/>
  </p:notesMasterIdLst>
  <p:sldIdLst>
    <p:sldId id="259"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8" r:id="rId26"/>
    <p:sldId id="285" r:id="rId27"/>
    <p:sldId id="286" r:id="rId28"/>
    <p:sldId id="287" r:id="rId29"/>
    <p:sldId id="289" r:id="rId30"/>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90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62CD77-AE75-4298-AC37-82FEEA7646E0}" type="doc">
      <dgm:prSet loTypeId="urn:microsoft.com/office/officeart/2005/8/layout/vProcess5" loCatId="process" qsTypeId="urn:microsoft.com/office/officeart/2005/8/quickstyle/simple1" qsCatId="simple" csTypeId="urn:microsoft.com/office/officeart/2005/8/colors/accent4_1" csCatId="accent4" phldr="1"/>
      <dgm:spPr/>
      <dgm:t>
        <a:bodyPr/>
        <a:lstStyle/>
        <a:p>
          <a:endParaRPr lang="lv-LV"/>
        </a:p>
      </dgm:t>
    </dgm:pt>
    <dgm:pt modelId="{3383C460-C6F4-43A5-81B9-96F24874511F}">
      <dgm:prSet phldrT="[Text]" custT="1"/>
      <dgm:spPr>
        <a:solidFill>
          <a:schemeClr val="bg1">
            <a:lumMod val="65000"/>
          </a:schemeClr>
        </a:solidFill>
      </dgm:spPr>
      <dgm:t>
        <a:bodyPr/>
        <a:lstStyle/>
        <a:p>
          <a:r>
            <a:rPr lang="lv-LV" sz="1900" dirty="0" smtClean="0"/>
            <a:t>03.2014</a:t>
          </a:r>
        </a:p>
        <a:p>
          <a:r>
            <a:rPr lang="lv-LV" sz="1800" b="1" dirty="0" smtClean="0"/>
            <a:t>Pārejas periods – tiek ieviests nacionālajos likumos</a:t>
          </a:r>
          <a:endParaRPr lang="lv-LV" sz="1800" dirty="0"/>
        </a:p>
      </dgm:t>
    </dgm:pt>
    <dgm:pt modelId="{32545998-3EAB-4D8A-9FEC-89A7FAC23F29}" type="parTrans" cxnId="{E12ECA3D-B2B4-4FEC-B562-F4DE1996A144}">
      <dgm:prSet/>
      <dgm:spPr/>
      <dgm:t>
        <a:bodyPr/>
        <a:lstStyle/>
        <a:p>
          <a:endParaRPr lang="lv-LV"/>
        </a:p>
      </dgm:t>
    </dgm:pt>
    <dgm:pt modelId="{B027CF4B-9AD3-46BD-951E-4419FC4BB786}" type="sibTrans" cxnId="{E12ECA3D-B2B4-4FEC-B562-F4DE1996A144}">
      <dgm:prSet/>
      <dgm:spPr/>
      <dgm:t>
        <a:bodyPr/>
        <a:lstStyle/>
        <a:p>
          <a:r>
            <a:rPr lang="lv-LV" dirty="0" smtClean="0"/>
            <a:t>36 mēneši</a:t>
          </a:r>
          <a:endParaRPr lang="lv-LV" dirty="0"/>
        </a:p>
      </dgm:t>
    </dgm:pt>
    <dgm:pt modelId="{2050792D-A3CD-4191-847E-B6AD8577C4C4}">
      <dgm:prSet phldrT="[Text]" custT="1"/>
      <dgm:spPr>
        <a:solidFill>
          <a:schemeClr val="bg1">
            <a:lumMod val="85000"/>
          </a:schemeClr>
        </a:solidFill>
      </dgm:spPr>
      <dgm:t>
        <a:bodyPr/>
        <a:lstStyle/>
        <a:p>
          <a:r>
            <a:rPr lang="lv-LV" sz="1900" dirty="0" smtClean="0"/>
            <a:t>03.2014</a:t>
          </a:r>
        </a:p>
        <a:p>
          <a:r>
            <a:rPr lang="lv-LV" sz="1800" b="1" dirty="0" smtClean="0"/>
            <a:t>Direktīvas stājas spēkā</a:t>
          </a:r>
          <a:endParaRPr lang="lv-LV" sz="1800" dirty="0"/>
        </a:p>
      </dgm:t>
    </dgm:pt>
    <dgm:pt modelId="{EA38013E-03B4-4F3B-B853-39C6B0AEE1D9}" type="parTrans" cxnId="{6606B212-BBF5-4523-9920-05B2FA5D3D13}">
      <dgm:prSet/>
      <dgm:spPr/>
      <dgm:t>
        <a:bodyPr/>
        <a:lstStyle/>
        <a:p>
          <a:endParaRPr lang="lv-LV"/>
        </a:p>
      </dgm:t>
    </dgm:pt>
    <dgm:pt modelId="{8C394947-ED6E-4B8A-94DC-EC9548830F94}" type="sibTrans" cxnId="{6606B212-BBF5-4523-9920-05B2FA5D3D13}">
      <dgm:prSet/>
      <dgm:spPr/>
      <dgm:t>
        <a:bodyPr/>
        <a:lstStyle/>
        <a:p>
          <a:r>
            <a:rPr lang="lv-LV" dirty="0" smtClean="0"/>
            <a:t>24 mēneši </a:t>
          </a:r>
          <a:endParaRPr lang="lv-LV" dirty="0"/>
        </a:p>
      </dgm:t>
    </dgm:pt>
    <dgm:pt modelId="{09A4698B-CBD0-40C8-9CD4-C6B47B58C769}">
      <dgm:prSet phldrT="[Text]" custT="1"/>
      <dgm:spPr>
        <a:solidFill>
          <a:schemeClr val="bg1">
            <a:lumMod val="50000"/>
          </a:schemeClr>
        </a:solidFill>
      </dgm:spPr>
      <dgm:t>
        <a:bodyPr/>
        <a:lstStyle/>
        <a:p>
          <a:r>
            <a:rPr lang="lv-LV" dirty="0" smtClean="0"/>
            <a:t>09.2018</a:t>
          </a:r>
        </a:p>
        <a:p>
          <a:r>
            <a:rPr lang="lv-LV" sz="1800" b="1" dirty="0" smtClean="0"/>
            <a:t>Elektronisko iepirkumu ieviešana (visās ES dalībvalstīs)</a:t>
          </a:r>
          <a:endParaRPr lang="lv-LV" sz="1800" dirty="0"/>
        </a:p>
      </dgm:t>
    </dgm:pt>
    <dgm:pt modelId="{1EE396C6-CB40-44EA-AE3C-C5796CA75631}" type="parTrans" cxnId="{74F5DEB6-ABD7-4120-9E26-E828AC37A502}">
      <dgm:prSet/>
      <dgm:spPr/>
      <dgm:t>
        <a:bodyPr/>
        <a:lstStyle/>
        <a:p>
          <a:endParaRPr lang="lv-LV"/>
        </a:p>
      </dgm:t>
    </dgm:pt>
    <dgm:pt modelId="{77202D2F-7481-4AF2-BF3A-A0B5EFE9E728}" type="sibTrans" cxnId="{74F5DEB6-ABD7-4120-9E26-E828AC37A502}">
      <dgm:prSet/>
      <dgm:spPr/>
      <dgm:t>
        <a:bodyPr/>
        <a:lstStyle/>
        <a:p>
          <a:endParaRPr lang="lv-LV"/>
        </a:p>
      </dgm:t>
    </dgm:pt>
    <dgm:pt modelId="{4391DE39-C66F-4BD2-B360-24E645B4EA1C}">
      <dgm:prSet custT="1"/>
      <dgm:spPr>
        <a:solidFill>
          <a:schemeClr val="bg1">
            <a:lumMod val="50000"/>
          </a:schemeClr>
        </a:solidFill>
      </dgm:spPr>
      <dgm:t>
        <a:bodyPr/>
        <a:lstStyle/>
        <a:p>
          <a:r>
            <a:rPr lang="lv-LV" sz="2300" dirty="0" smtClean="0"/>
            <a:t>03.2017</a:t>
          </a:r>
        </a:p>
        <a:p>
          <a:r>
            <a:rPr lang="lv-LV" sz="1800" b="1" dirty="0" smtClean="0"/>
            <a:t>Obligāts centrālajām </a:t>
          </a:r>
          <a:r>
            <a:rPr lang="lv-LV" sz="1800" b="1" smtClean="0"/>
            <a:t>iepirkumu iestādēm</a:t>
          </a:r>
          <a:endParaRPr lang="lv-LV" sz="1800" dirty="0"/>
        </a:p>
      </dgm:t>
    </dgm:pt>
    <dgm:pt modelId="{D4ABE414-D4F3-428A-8C85-FDF62943A38C}" type="parTrans" cxnId="{2D7032CC-1AFA-4178-B8E1-EE5DD478DF74}">
      <dgm:prSet/>
      <dgm:spPr/>
      <dgm:t>
        <a:bodyPr/>
        <a:lstStyle/>
        <a:p>
          <a:endParaRPr lang="lv-LV"/>
        </a:p>
      </dgm:t>
    </dgm:pt>
    <dgm:pt modelId="{F16FA4DE-9AD3-41F7-87D4-F9479C6C938E}" type="sibTrans" cxnId="{2D7032CC-1AFA-4178-B8E1-EE5DD478DF74}">
      <dgm:prSet/>
      <dgm:spPr/>
      <dgm:t>
        <a:bodyPr/>
        <a:lstStyle/>
        <a:p>
          <a:r>
            <a:rPr lang="lv-LV" dirty="0" smtClean="0"/>
            <a:t>54 mēneši</a:t>
          </a:r>
          <a:endParaRPr lang="lv-LV" dirty="0"/>
        </a:p>
      </dgm:t>
    </dgm:pt>
    <dgm:pt modelId="{D9973019-AF8D-4175-987B-E7118D02E18A}" type="pres">
      <dgm:prSet presAssocID="{4762CD77-AE75-4298-AC37-82FEEA7646E0}" presName="outerComposite" presStyleCnt="0">
        <dgm:presLayoutVars>
          <dgm:chMax val="5"/>
          <dgm:dir/>
          <dgm:resizeHandles val="exact"/>
        </dgm:presLayoutVars>
      </dgm:prSet>
      <dgm:spPr/>
      <dgm:t>
        <a:bodyPr/>
        <a:lstStyle/>
        <a:p>
          <a:endParaRPr lang="lv-LV"/>
        </a:p>
      </dgm:t>
    </dgm:pt>
    <dgm:pt modelId="{5D20CDB7-93D7-4428-B579-F2BCBB76B86A}" type="pres">
      <dgm:prSet presAssocID="{4762CD77-AE75-4298-AC37-82FEEA7646E0}" presName="dummyMaxCanvas" presStyleCnt="0">
        <dgm:presLayoutVars/>
      </dgm:prSet>
      <dgm:spPr/>
    </dgm:pt>
    <dgm:pt modelId="{CEC2E271-5A36-478D-9F21-714324397B5A}" type="pres">
      <dgm:prSet presAssocID="{4762CD77-AE75-4298-AC37-82FEEA7646E0}" presName="FourNodes_1" presStyleLbl="node1" presStyleIdx="0" presStyleCnt="4">
        <dgm:presLayoutVars>
          <dgm:bulletEnabled val="1"/>
        </dgm:presLayoutVars>
      </dgm:prSet>
      <dgm:spPr/>
      <dgm:t>
        <a:bodyPr/>
        <a:lstStyle/>
        <a:p>
          <a:endParaRPr lang="lv-LV"/>
        </a:p>
      </dgm:t>
    </dgm:pt>
    <dgm:pt modelId="{C4F17508-4DCD-4D59-A91B-ECFABCEF5C3D}" type="pres">
      <dgm:prSet presAssocID="{4762CD77-AE75-4298-AC37-82FEEA7646E0}" presName="FourNodes_2" presStyleLbl="node1" presStyleIdx="1" presStyleCnt="4">
        <dgm:presLayoutVars>
          <dgm:bulletEnabled val="1"/>
        </dgm:presLayoutVars>
      </dgm:prSet>
      <dgm:spPr/>
      <dgm:t>
        <a:bodyPr/>
        <a:lstStyle/>
        <a:p>
          <a:endParaRPr lang="lv-LV"/>
        </a:p>
      </dgm:t>
    </dgm:pt>
    <dgm:pt modelId="{083B06C5-01F4-462D-BF09-A41D0A093927}" type="pres">
      <dgm:prSet presAssocID="{4762CD77-AE75-4298-AC37-82FEEA7646E0}" presName="FourNodes_3" presStyleLbl="node1" presStyleIdx="2" presStyleCnt="4">
        <dgm:presLayoutVars>
          <dgm:bulletEnabled val="1"/>
        </dgm:presLayoutVars>
      </dgm:prSet>
      <dgm:spPr/>
      <dgm:t>
        <a:bodyPr/>
        <a:lstStyle/>
        <a:p>
          <a:endParaRPr lang="lv-LV"/>
        </a:p>
      </dgm:t>
    </dgm:pt>
    <dgm:pt modelId="{C52D3C19-9FD6-42DC-93FF-0E6C443EA093}" type="pres">
      <dgm:prSet presAssocID="{4762CD77-AE75-4298-AC37-82FEEA7646E0}" presName="FourNodes_4" presStyleLbl="node1" presStyleIdx="3" presStyleCnt="4">
        <dgm:presLayoutVars>
          <dgm:bulletEnabled val="1"/>
        </dgm:presLayoutVars>
      </dgm:prSet>
      <dgm:spPr/>
      <dgm:t>
        <a:bodyPr/>
        <a:lstStyle/>
        <a:p>
          <a:endParaRPr lang="lv-LV"/>
        </a:p>
      </dgm:t>
    </dgm:pt>
    <dgm:pt modelId="{D87343D1-EC84-4342-B096-D58E068E136B}" type="pres">
      <dgm:prSet presAssocID="{4762CD77-AE75-4298-AC37-82FEEA7646E0}" presName="FourConn_1-2" presStyleLbl="fgAccFollowNode1" presStyleIdx="0" presStyleCnt="3" custScaleX="279108" custLinFactNeighborX="-62196" custLinFactNeighborY="6609">
        <dgm:presLayoutVars>
          <dgm:bulletEnabled val="1"/>
        </dgm:presLayoutVars>
      </dgm:prSet>
      <dgm:spPr/>
      <dgm:t>
        <a:bodyPr/>
        <a:lstStyle/>
        <a:p>
          <a:endParaRPr lang="lv-LV"/>
        </a:p>
      </dgm:t>
    </dgm:pt>
    <dgm:pt modelId="{3CB7D16B-86F9-469C-99C0-4CF8F2AA39EB}" type="pres">
      <dgm:prSet presAssocID="{4762CD77-AE75-4298-AC37-82FEEA7646E0}" presName="FourConn_2-3" presStyleLbl="fgAccFollowNode1" presStyleIdx="1" presStyleCnt="3" custScaleX="268802" custLinFactNeighborX="-73217" custLinFactNeighborY="10107">
        <dgm:presLayoutVars>
          <dgm:bulletEnabled val="1"/>
        </dgm:presLayoutVars>
      </dgm:prSet>
      <dgm:spPr/>
      <dgm:t>
        <a:bodyPr/>
        <a:lstStyle/>
        <a:p>
          <a:endParaRPr lang="lv-LV"/>
        </a:p>
      </dgm:t>
    </dgm:pt>
    <dgm:pt modelId="{BAC46493-F9DB-4B0D-B118-BDBEA9A4B7F6}" type="pres">
      <dgm:prSet presAssocID="{4762CD77-AE75-4298-AC37-82FEEA7646E0}" presName="FourConn_3-4" presStyleLbl="fgAccFollowNode1" presStyleIdx="2" presStyleCnt="3" custScaleX="262527" custLinFactNeighborX="-57757" custLinFactNeighborY="5782">
        <dgm:presLayoutVars>
          <dgm:bulletEnabled val="1"/>
        </dgm:presLayoutVars>
      </dgm:prSet>
      <dgm:spPr/>
      <dgm:t>
        <a:bodyPr/>
        <a:lstStyle/>
        <a:p>
          <a:endParaRPr lang="lv-LV"/>
        </a:p>
      </dgm:t>
    </dgm:pt>
    <dgm:pt modelId="{49FBF46C-C8A9-4040-B2EF-BC1B980C4E76}" type="pres">
      <dgm:prSet presAssocID="{4762CD77-AE75-4298-AC37-82FEEA7646E0}" presName="FourNodes_1_text" presStyleLbl="node1" presStyleIdx="3" presStyleCnt="4">
        <dgm:presLayoutVars>
          <dgm:bulletEnabled val="1"/>
        </dgm:presLayoutVars>
      </dgm:prSet>
      <dgm:spPr/>
      <dgm:t>
        <a:bodyPr/>
        <a:lstStyle/>
        <a:p>
          <a:endParaRPr lang="lv-LV"/>
        </a:p>
      </dgm:t>
    </dgm:pt>
    <dgm:pt modelId="{07AC8BA2-72F4-4038-A761-9255D5E2B325}" type="pres">
      <dgm:prSet presAssocID="{4762CD77-AE75-4298-AC37-82FEEA7646E0}" presName="FourNodes_2_text" presStyleLbl="node1" presStyleIdx="3" presStyleCnt="4">
        <dgm:presLayoutVars>
          <dgm:bulletEnabled val="1"/>
        </dgm:presLayoutVars>
      </dgm:prSet>
      <dgm:spPr/>
      <dgm:t>
        <a:bodyPr/>
        <a:lstStyle/>
        <a:p>
          <a:endParaRPr lang="lv-LV"/>
        </a:p>
      </dgm:t>
    </dgm:pt>
    <dgm:pt modelId="{FAA0D4A6-59D3-4B87-A942-AC973A98E963}" type="pres">
      <dgm:prSet presAssocID="{4762CD77-AE75-4298-AC37-82FEEA7646E0}" presName="FourNodes_3_text" presStyleLbl="node1" presStyleIdx="3" presStyleCnt="4">
        <dgm:presLayoutVars>
          <dgm:bulletEnabled val="1"/>
        </dgm:presLayoutVars>
      </dgm:prSet>
      <dgm:spPr/>
      <dgm:t>
        <a:bodyPr/>
        <a:lstStyle/>
        <a:p>
          <a:endParaRPr lang="lv-LV"/>
        </a:p>
      </dgm:t>
    </dgm:pt>
    <dgm:pt modelId="{6567328A-5B01-449D-A48F-BAB4CD69917D}" type="pres">
      <dgm:prSet presAssocID="{4762CD77-AE75-4298-AC37-82FEEA7646E0}" presName="FourNodes_4_text" presStyleLbl="node1" presStyleIdx="3" presStyleCnt="4">
        <dgm:presLayoutVars>
          <dgm:bulletEnabled val="1"/>
        </dgm:presLayoutVars>
      </dgm:prSet>
      <dgm:spPr/>
      <dgm:t>
        <a:bodyPr/>
        <a:lstStyle/>
        <a:p>
          <a:endParaRPr lang="lv-LV"/>
        </a:p>
      </dgm:t>
    </dgm:pt>
  </dgm:ptLst>
  <dgm:cxnLst>
    <dgm:cxn modelId="{777595E3-F1E6-4CFD-A58C-863171A97A6D}" type="presOf" srcId="{09A4698B-CBD0-40C8-9CD4-C6B47B58C769}" destId="{6567328A-5B01-449D-A48F-BAB4CD69917D}" srcOrd="1" destOrd="0" presId="urn:microsoft.com/office/officeart/2005/8/layout/vProcess5"/>
    <dgm:cxn modelId="{74F5DEB6-ABD7-4120-9E26-E828AC37A502}" srcId="{4762CD77-AE75-4298-AC37-82FEEA7646E0}" destId="{09A4698B-CBD0-40C8-9CD4-C6B47B58C769}" srcOrd="3" destOrd="0" parTransId="{1EE396C6-CB40-44EA-AE3C-C5796CA75631}" sibTransId="{77202D2F-7481-4AF2-BF3A-A0B5EFE9E728}"/>
    <dgm:cxn modelId="{D0A931C2-C787-44FE-B1EC-1902018F6D78}" type="presOf" srcId="{2050792D-A3CD-4191-847E-B6AD8577C4C4}" destId="{CEC2E271-5A36-478D-9F21-714324397B5A}" srcOrd="0" destOrd="0" presId="urn:microsoft.com/office/officeart/2005/8/layout/vProcess5"/>
    <dgm:cxn modelId="{5C893FC8-4E4E-4741-AAAE-1E4FD214FBAF}" type="presOf" srcId="{3383C460-C6F4-43A5-81B9-96F24874511F}" destId="{C4F17508-4DCD-4D59-A91B-ECFABCEF5C3D}" srcOrd="0" destOrd="0" presId="urn:microsoft.com/office/officeart/2005/8/layout/vProcess5"/>
    <dgm:cxn modelId="{5BB1C14D-0C54-40B2-ABCB-83A7DE906147}" type="presOf" srcId="{4762CD77-AE75-4298-AC37-82FEEA7646E0}" destId="{D9973019-AF8D-4175-987B-E7118D02E18A}" srcOrd="0" destOrd="0" presId="urn:microsoft.com/office/officeart/2005/8/layout/vProcess5"/>
    <dgm:cxn modelId="{92350F65-2D0D-4038-A17B-E437AFB1514C}" type="presOf" srcId="{3383C460-C6F4-43A5-81B9-96F24874511F}" destId="{07AC8BA2-72F4-4038-A761-9255D5E2B325}" srcOrd="1" destOrd="0" presId="urn:microsoft.com/office/officeart/2005/8/layout/vProcess5"/>
    <dgm:cxn modelId="{E12ECA3D-B2B4-4FEC-B562-F4DE1996A144}" srcId="{4762CD77-AE75-4298-AC37-82FEEA7646E0}" destId="{3383C460-C6F4-43A5-81B9-96F24874511F}" srcOrd="1" destOrd="0" parTransId="{32545998-3EAB-4D8A-9FEC-89A7FAC23F29}" sibTransId="{B027CF4B-9AD3-46BD-951E-4419FC4BB786}"/>
    <dgm:cxn modelId="{9D7E7A9B-7771-495D-89C4-9A24D8E4028D}" type="presOf" srcId="{B027CF4B-9AD3-46BD-951E-4419FC4BB786}" destId="{3CB7D16B-86F9-469C-99C0-4CF8F2AA39EB}" srcOrd="0" destOrd="0" presId="urn:microsoft.com/office/officeart/2005/8/layout/vProcess5"/>
    <dgm:cxn modelId="{2D7032CC-1AFA-4178-B8E1-EE5DD478DF74}" srcId="{4762CD77-AE75-4298-AC37-82FEEA7646E0}" destId="{4391DE39-C66F-4BD2-B360-24E645B4EA1C}" srcOrd="2" destOrd="0" parTransId="{D4ABE414-D4F3-428A-8C85-FDF62943A38C}" sibTransId="{F16FA4DE-9AD3-41F7-87D4-F9479C6C938E}"/>
    <dgm:cxn modelId="{8A222C57-8AD5-4599-8E35-7584676AABA7}" type="presOf" srcId="{09A4698B-CBD0-40C8-9CD4-C6B47B58C769}" destId="{C52D3C19-9FD6-42DC-93FF-0E6C443EA093}" srcOrd="0" destOrd="0" presId="urn:microsoft.com/office/officeart/2005/8/layout/vProcess5"/>
    <dgm:cxn modelId="{53511BC7-9FC7-4DEE-BF1F-AFBDF50E9F44}" type="presOf" srcId="{F16FA4DE-9AD3-41F7-87D4-F9479C6C938E}" destId="{BAC46493-F9DB-4B0D-B118-BDBEA9A4B7F6}" srcOrd="0" destOrd="0" presId="urn:microsoft.com/office/officeart/2005/8/layout/vProcess5"/>
    <dgm:cxn modelId="{E8D9ED97-C498-472B-B5DE-8C22A8EB2D17}" type="presOf" srcId="{4391DE39-C66F-4BD2-B360-24E645B4EA1C}" destId="{FAA0D4A6-59D3-4B87-A942-AC973A98E963}" srcOrd="1" destOrd="0" presId="urn:microsoft.com/office/officeart/2005/8/layout/vProcess5"/>
    <dgm:cxn modelId="{C7077512-4310-4D93-BA30-27CB6C265234}" type="presOf" srcId="{2050792D-A3CD-4191-847E-B6AD8577C4C4}" destId="{49FBF46C-C8A9-4040-B2EF-BC1B980C4E76}" srcOrd="1" destOrd="0" presId="urn:microsoft.com/office/officeart/2005/8/layout/vProcess5"/>
    <dgm:cxn modelId="{4DCBCEF2-E15D-47A9-B66B-32717362499E}" type="presOf" srcId="{4391DE39-C66F-4BD2-B360-24E645B4EA1C}" destId="{083B06C5-01F4-462D-BF09-A41D0A093927}" srcOrd="0" destOrd="0" presId="urn:microsoft.com/office/officeart/2005/8/layout/vProcess5"/>
    <dgm:cxn modelId="{9C9F7E23-F489-4C5C-9F7D-6595235049E4}" type="presOf" srcId="{8C394947-ED6E-4B8A-94DC-EC9548830F94}" destId="{D87343D1-EC84-4342-B096-D58E068E136B}" srcOrd="0" destOrd="0" presId="urn:microsoft.com/office/officeart/2005/8/layout/vProcess5"/>
    <dgm:cxn modelId="{6606B212-BBF5-4523-9920-05B2FA5D3D13}" srcId="{4762CD77-AE75-4298-AC37-82FEEA7646E0}" destId="{2050792D-A3CD-4191-847E-B6AD8577C4C4}" srcOrd="0" destOrd="0" parTransId="{EA38013E-03B4-4F3B-B853-39C6B0AEE1D9}" sibTransId="{8C394947-ED6E-4B8A-94DC-EC9548830F94}"/>
    <dgm:cxn modelId="{5F6FB471-62DF-4F81-8AE5-3FB27DA4730F}" type="presParOf" srcId="{D9973019-AF8D-4175-987B-E7118D02E18A}" destId="{5D20CDB7-93D7-4428-B579-F2BCBB76B86A}" srcOrd="0" destOrd="0" presId="urn:microsoft.com/office/officeart/2005/8/layout/vProcess5"/>
    <dgm:cxn modelId="{E909FD74-F6FC-4B31-9E58-07834B5EC1EB}" type="presParOf" srcId="{D9973019-AF8D-4175-987B-E7118D02E18A}" destId="{CEC2E271-5A36-478D-9F21-714324397B5A}" srcOrd="1" destOrd="0" presId="urn:microsoft.com/office/officeart/2005/8/layout/vProcess5"/>
    <dgm:cxn modelId="{ECD4464B-BBEB-493B-866F-E16BE58B82C9}" type="presParOf" srcId="{D9973019-AF8D-4175-987B-E7118D02E18A}" destId="{C4F17508-4DCD-4D59-A91B-ECFABCEF5C3D}" srcOrd="2" destOrd="0" presId="urn:microsoft.com/office/officeart/2005/8/layout/vProcess5"/>
    <dgm:cxn modelId="{6033F868-BBEE-4E9D-A66B-1BD5C8F093BF}" type="presParOf" srcId="{D9973019-AF8D-4175-987B-E7118D02E18A}" destId="{083B06C5-01F4-462D-BF09-A41D0A093927}" srcOrd="3" destOrd="0" presId="urn:microsoft.com/office/officeart/2005/8/layout/vProcess5"/>
    <dgm:cxn modelId="{71E92953-C9B1-4F80-9A78-442A77ED6C5D}" type="presParOf" srcId="{D9973019-AF8D-4175-987B-E7118D02E18A}" destId="{C52D3C19-9FD6-42DC-93FF-0E6C443EA093}" srcOrd="4" destOrd="0" presId="urn:microsoft.com/office/officeart/2005/8/layout/vProcess5"/>
    <dgm:cxn modelId="{5855FFAA-6192-49CF-B863-239DC706E1F9}" type="presParOf" srcId="{D9973019-AF8D-4175-987B-E7118D02E18A}" destId="{D87343D1-EC84-4342-B096-D58E068E136B}" srcOrd="5" destOrd="0" presId="urn:microsoft.com/office/officeart/2005/8/layout/vProcess5"/>
    <dgm:cxn modelId="{49AA5ACC-9715-4D58-8DA3-96113D95CDC3}" type="presParOf" srcId="{D9973019-AF8D-4175-987B-E7118D02E18A}" destId="{3CB7D16B-86F9-469C-99C0-4CF8F2AA39EB}" srcOrd="6" destOrd="0" presId="urn:microsoft.com/office/officeart/2005/8/layout/vProcess5"/>
    <dgm:cxn modelId="{409ABBA7-4E9D-4DEB-8979-61DBDB7E2426}" type="presParOf" srcId="{D9973019-AF8D-4175-987B-E7118D02E18A}" destId="{BAC46493-F9DB-4B0D-B118-BDBEA9A4B7F6}" srcOrd="7" destOrd="0" presId="urn:microsoft.com/office/officeart/2005/8/layout/vProcess5"/>
    <dgm:cxn modelId="{042AD013-8EFE-4997-9E3C-6BF5C781EEE5}" type="presParOf" srcId="{D9973019-AF8D-4175-987B-E7118D02E18A}" destId="{49FBF46C-C8A9-4040-B2EF-BC1B980C4E76}" srcOrd="8" destOrd="0" presId="urn:microsoft.com/office/officeart/2005/8/layout/vProcess5"/>
    <dgm:cxn modelId="{F6E163D2-90D9-4A58-8AC1-E40494345B55}" type="presParOf" srcId="{D9973019-AF8D-4175-987B-E7118D02E18A}" destId="{07AC8BA2-72F4-4038-A761-9255D5E2B325}" srcOrd="9" destOrd="0" presId="urn:microsoft.com/office/officeart/2005/8/layout/vProcess5"/>
    <dgm:cxn modelId="{4C724403-13D8-4C8B-AAEF-91448F3A3F6D}" type="presParOf" srcId="{D9973019-AF8D-4175-987B-E7118D02E18A}" destId="{FAA0D4A6-59D3-4B87-A942-AC973A98E963}" srcOrd="10" destOrd="0" presId="urn:microsoft.com/office/officeart/2005/8/layout/vProcess5"/>
    <dgm:cxn modelId="{249E980E-172C-4B54-8EBF-8CAD08A634C8}" type="presParOf" srcId="{D9973019-AF8D-4175-987B-E7118D02E18A}" destId="{6567328A-5B01-449D-A48F-BAB4CD69917D}"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2E271-5A36-478D-9F21-714324397B5A}">
      <dsp:nvSpPr>
        <dsp:cNvPr id="0" name=""/>
        <dsp:cNvSpPr/>
      </dsp:nvSpPr>
      <dsp:spPr>
        <a:xfrm>
          <a:off x="-6560" y="0"/>
          <a:ext cx="6583680" cy="1068705"/>
        </a:xfrm>
        <a:prstGeom prst="roundRect">
          <a:avLst>
            <a:gd name="adj" fmla="val 10000"/>
          </a:avLst>
        </a:prstGeom>
        <a:solidFill>
          <a:schemeClr val="bg1">
            <a:lumMod val="85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lv-LV" sz="1900" kern="1200" dirty="0" smtClean="0"/>
            <a:t>03.2014</a:t>
          </a:r>
        </a:p>
        <a:p>
          <a:pPr lvl="0" algn="l" defTabSz="844550">
            <a:lnSpc>
              <a:spcPct val="90000"/>
            </a:lnSpc>
            <a:spcBef>
              <a:spcPct val="0"/>
            </a:spcBef>
            <a:spcAft>
              <a:spcPct val="35000"/>
            </a:spcAft>
          </a:pPr>
          <a:r>
            <a:rPr lang="lv-LV" sz="1800" b="1" kern="1200" dirty="0" smtClean="0"/>
            <a:t>Direktīvas stājas spēkā</a:t>
          </a:r>
          <a:endParaRPr lang="lv-LV" sz="1800" kern="1200" dirty="0"/>
        </a:p>
      </dsp:txBody>
      <dsp:txXfrm>
        <a:off x="24741" y="31301"/>
        <a:ext cx="5340158" cy="1006103"/>
      </dsp:txXfrm>
    </dsp:sp>
    <dsp:sp modelId="{C4F17508-4DCD-4D59-A91B-ECFABCEF5C3D}">
      <dsp:nvSpPr>
        <dsp:cNvPr id="0" name=""/>
        <dsp:cNvSpPr/>
      </dsp:nvSpPr>
      <dsp:spPr>
        <a:xfrm>
          <a:off x="544822" y="1263015"/>
          <a:ext cx="6583680" cy="1068705"/>
        </a:xfrm>
        <a:prstGeom prst="roundRect">
          <a:avLst>
            <a:gd name="adj" fmla="val 10000"/>
          </a:avLst>
        </a:prstGeom>
        <a:solidFill>
          <a:schemeClr val="bg1">
            <a:lumMod val="65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lv-LV" sz="1900" kern="1200" dirty="0" smtClean="0"/>
            <a:t>03.2014</a:t>
          </a:r>
        </a:p>
        <a:p>
          <a:pPr lvl="0" algn="l" defTabSz="844550">
            <a:lnSpc>
              <a:spcPct val="90000"/>
            </a:lnSpc>
            <a:spcBef>
              <a:spcPct val="0"/>
            </a:spcBef>
            <a:spcAft>
              <a:spcPct val="35000"/>
            </a:spcAft>
          </a:pPr>
          <a:r>
            <a:rPr lang="lv-LV" sz="1800" b="1" kern="1200" dirty="0" smtClean="0"/>
            <a:t>Pārejas periods – tiek ieviests nacionālajos likumos</a:t>
          </a:r>
          <a:endParaRPr lang="lv-LV" sz="1800" kern="1200" dirty="0"/>
        </a:p>
      </dsp:txBody>
      <dsp:txXfrm>
        <a:off x="576123" y="1294316"/>
        <a:ext cx="5275036" cy="1006103"/>
      </dsp:txXfrm>
    </dsp:sp>
    <dsp:sp modelId="{083B06C5-01F4-462D-BF09-A41D0A093927}">
      <dsp:nvSpPr>
        <dsp:cNvPr id="0" name=""/>
        <dsp:cNvSpPr/>
      </dsp:nvSpPr>
      <dsp:spPr>
        <a:xfrm>
          <a:off x="1087976" y="2526030"/>
          <a:ext cx="6583680" cy="1068705"/>
        </a:xfrm>
        <a:prstGeom prst="roundRect">
          <a:avLst>
            <a:gd name="adj" fmla="val 10000"/>
          </a:avLst>
        </a:prstGeom>
        <a:solidFill>
          <a:schemeClr val="bg1">
            <a:lumMod val="5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lv-LV" sz="2300" kern="1200" dirty="0" smtClean="0"/>
            <a:t>03.2017</a:t>
          </a:r>
        </a:p>
        <a:p>
          <a:pPr lvl="0" algn="l" defTabSz="1022350">
            <a:lnSpc>
              <a:spcPct val="90000"/>
            </a:lnSpc>
            <a:spcBef>
              <a:spcPct val="0"/>
            </a:spcBef>
            <a:spcAft>
              <a:spcPct val="35000"/>
            </a:spcAft>
          </a:pPr>
          <a:r>
            <a:rPr lang="lv-LV" sz="1800" b="1" kern="1200" dirty="0" smtClean="0"/>
            <a:t>Obligāts centrālajām </a:t>
          </a:r>
          <a:r>
            <a:rPr lang="lv-LV" sz="1800" b="1" kern="1200" smtClean="0"/>
            <a:t>iepirkumu iestādēm</a:t>
          </a:r>
          <a:endParaRPr lang="lv-LV" sz="1800" kern="1200" dirty="0"/>
        </a:p>
      </dsp:txBody>
      <dsp:txXfrm>
        <a:off x="1119277" y="2557331"/>
        <a:ext cx="5283266" cy="1006103"/>
      </dsp:txXfrm>
    </dsp:sp>
    <dsp:sp modelId="{C52D3C19-9FD6-42DC-93FF-0E6C443EA093}">
      <dsp:nvSpPr>
        <dsp:cNvPr id="0" name=""/>
        <dsp:cNvSpPr/>
      </dsp:nvSpPr>
      <dsp:spPr>
        <a:xfrm>
          <a:off x="1639359" y="3789045"/>
          <a:ext cx="6583680" cy="1068705"/>
        </a:xfrm>
        <a:prstGeom prst="roundRect">
          <a:avLst>
            <a:gd name="adj" fmla="val 10000"/>
          </a:avLst>
        </a:prstGeom>
        <a:solidFill>
          <a:schemeClr val="bg1">
            <a:lumMod val="5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l" defTabSz="2889250">
            <a:lnSpc>
              <a:spcPct val="90000"/>
            </a:lnSpc>
            <a:spcBef>
              <a:spcPct val="0"/>
            </a:spcBef>
            <a:spcAft>
              <a:spcPct val="35000"/>
            </a:spcAft>
          </a:pPr>
          <a:r>
            <a:rPr lang="lv-LV" kern="1200" dirty="0" smtClean="0"/>
            <a:t>09.2018</a:t>
          </a:r>
        </a:p>
        <a:p>
          <a:pPr lvl="0" algn="l" defTabSz="2889250">
            <a:lnSpc>
              <a:spcPct val="90000"/>
            </a:lnSpc>
            <a:spcBef>
              <a:spcPct val="0"/>
            </a:spcBef>
            <a:spcAft>
              <a:spcPct val="35000"/>
            </a:spcAft>
          </a:pPr>
          <a:r>
            <a:rPr lang="lv-LV" sz="1800" b="1" kern="1200" dirty="0" smtClean="0"/>
            <a:t>Elektronisko iepirkumu ieviešana (visās ES dalībvalstīs)</a:t>
          </a:r>
          <a:endParaRPr lang="lv-LV" sz="1800" kern="1200" dirty="0"/>
        </a:p>
      </dsp:txBody>
      <dsp:txXfrm>
        <a:off x="1670660" y="3820346"/>
        <a:ext cx="5275036" cy="1006103"/>
      </dsp:txXfrm>
    </dsp:sp>
    <dsp:sp modelId="{D87343D1-EC84-4342-B096-D58E068E136B}">
      <dsp:nvSpPr>
        <dsp:cNvPr id="0" name=""/>
        <dsp:cNvSpPr/>
      </dsp:nvSpPr>
      <dsp:spPr>
        <a:xfrm>
          <a:off x="4828317" y="864440"/>
          <a:ext cx="1938846" cy="694658"/>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lv-LV" sz="1700" kern="1200" dirty="0" smtClean="0"/>
            <a:t>24 mēneši </a:t>
          </a:r>
          <a:endParaRPr lang="lv-LV" sz="1700" kern="1200" dirty="0"/>
        </a:p>
      </dsp:txBody>
      <dsp:txXfrm>
        <a:off x="5264557" y="864440"/>
        <a:ext cx="1066366" cy="522730"/>
      </dsp:txXfrm>
    </dsp:sp>
    <dsp:sp modelId="{3CB7D16B-86F9-469C-99C0-4CF8F2AA39EB}">
      <dsp:nvSpPr>
        <dsp:cNvPr id="0" name=""/>
        <dsp:cNvSpPr/>
      </dsp:nvSpPr>
      <dsp:spPr>
        <a:xfrm>
          <a:off x="5338938" y="2151754"/>
          <a:ext cx="1867255" cy="694658"/>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lv-LV" sz="1700" kern="1200" dirty="0" smtClean="0"/>
            <a:t>36 mēneši</a:t>
          </a:r>
          <a:endParaRPr lang="lv-LV" sz="1700" kern="1200" dirty="0"/>
        </a:p>
      </dsp:txBody>
      <dsp:txXfrm>
        <a:off x="5759070" y="2151754"/>
        <a:ext cx="1026991" cy="522730"/>
      </dsp:txXfrm>
    </dsp:sp>
    <dsp:sp modelId="{BAC46493-F9DB-4B0D-B118-BDBEA9A4B7F6}">
      <dsp:nvSpPr>
        <dsp:cNvPr id="0" name=""/>
        <dsp:cNvSpPr/>
      </dsp:nvSpPr>
      <dsp:spPr>
        <a:xfrm>
          <a:off x="6011280" y="3384726"/>
          <a:ext cx="1823665" cy="694658"/>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lv-LV" sz="1700" kern="1200" dirty="0" smtClean="0"/>
            <a:t>54 mēneši</a:t>
          </a:r>
          <a:endParaRPr lang="lv-LV" sz="1700" kern="1200" dirty="0"/>
        </a:p>
      </dsp:txBody>
      <dsp:txXfrm>
        <a:off x="6421605" y="3384726"/>
        <a:ext cx="1003015" cy="52273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D7EF8A-8F42-45CC-9010-7ECE206F8CD5}" type="datetimeFigureOut">
              <a:rPr lang="lv-LV" smtClean="0"/>
              <a:t>2014.05.20.</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151646-2DFC-4BCA-ABE7-8C058D6330D0}" type="slidenum">
              <a:rPr lang="lv-LV" smtClean="0"/>
              <a:t>‹#›</a:t>
            </a:fld>
            <a:endParaRPr lang="lv-LV"/>
          </a:p>
        </p:txBody>
      </p:sp>
    </p:spTree>
    <p:extLst>
      <p:ext uri="{BB962C8B-B14F-4D97-AF65-F5344CB8AC3E}">
        <p14:creationId xmlns:p14="http://schemas.microsoft.com/office/powerpoint/2010/main" val="1579822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lv-LV" smtClean="0">
                <a:latin typeface="Arial" panose="020B0604020202020204" pitchFamily="34" charset="0"/>
              </a:rPr>
              <a:t> - The new rules which have been adopted today by the European Parliament have three main objectives: simplification, flexibility and legal certainty.</a:t>
            </a:r>
          </a:p>
          <a:p>
            <a:endParaRPr lang="lv-LV" altLang="lv-LV" smtClean="0">
              <a:latin typeface="Arial" panose="020B0604020202020204" pitchFamily="34" charset="0"/>
            </a:endParaRPr>
          </a:p>
          <a:p>
            <a:endParaRPr lang="lv-LV" altLang="lv-LV" smtClean="0">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EACD2C4-1677-4CCC-8D00-F5505B0930EB}" type="slidenum">
              <a:rPr lang="en-GB" altLang="lv-LV" smtClean="0"/>
              <a:pPr/>
              <a:t>5</a:t>
            </a:fld>
            <a:endParaRPr lang="en-GB" altLang="lv-LV" smtClean="0"/>
          </a:p>
        </p:txBody>
      </p:sp>
    </p:spTree>
    <p:extLst>
      <p:ext uri="{BB962C8B-B14F-4D97-AF65-F5344CB8AC3E}">
        <p14:creationId xmlns:p14="http://schemas.microsoft.com/office/powerpoint/2010/main" val="4164865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lv-LV" smtClean="0">
                <a:latin typeface="Arial" panose="020B0604020202020204" pitchFamily="34" charset="0"/>
              </a:rPr>
              <a:t>No direktīvas ieviešanas beigu termiņa obligāti jāizmanto elektroniskie saziņas līdzekļi saistībā ar dinamiskajām iepirkumu sistēmām, elektroniskajām izsolēm, elektroniskajiem katalogiem, iepirkumu paziņojumu nosūtīšanu publicēšanai Eiropas Savienības Oficiālajā Vēstnesī un iepirkuma procedūras dokumentu pieejamību</a:t>
            </a:r>
          </a:p>
          <a:p>
            <a:endParaRPr lang="lv-LV" altLang="lv-LV" u="sng" smtClean="0">
              <a:latin typeface="Arial" panose="020B0604020202020204" pitchFamily="34" charset="0"/>
            </a:endParaRPr>
          </a:p>
          <a:p>
            <a:r>
              <a:rPr lang="lv-LV" altLang="lv-LV" u="sng" smtClean="0">
                <a:latin typeface="Arial" panose="020B0604020202020204" pitchFamily="34" charset="0"/>
              </a:rPr>
              <a:t>Dinamiskās iepirkumu sistēmas</a:t>
            </a:r>
            <a:r>
              <a:rPr lang="lv-LV" altLang="lv-LV" smtClean="0">
                <a:latin typeface="Arial" panose="020B0604020202020204" pitchFamily="34" charset="0"/>
              </a:rPr>
              <a:t> (dynamic purchasing systems; 34.pants):</a:t>
            </a:r>
          </a:p>
          <a:p>
            <a:r>
              <a:rPr lang="lv-LV" altLang="lv-LV" smtClean="0">
                <a:latin typeface="Arial" panose="020B0604020202020204" pitchFamily="34" charset="0"/>
              </a:rPr>
              <a:t>Dinamiskās iepirkumu sistēmas ir elektronisks process, kurā var iesaistīties ikviens piegādātājs, kas atbilst atlases kritērijiem, un kura ietvaros tiek slēgti līgumi par bieži izmantojamām piegādēm, kuras ir pieejamas tirgū un atbilst pasūtītāja prasībām. Direktīvas priekšlikumā dinamisko iepirkumu sistēmu regulējums ir būtiski pārstrādāts. No iepirkuma norises viedokļa dinamiskās iepirkumu sistēmas izveide balstīta uz slēgta konkursa principiem, tomēr tajā dalības pieteikumu var iesniegt jebkurā laikā un pasūtītājam tas jāizvērtē. Konkrētas piegādes nepieciešamības gadījumā pasūtītājs uzaicina visus kvalificējušos piegādātājus iesniegt piedāvājumu, ko novērtē saskaņā ar iepriekš noteiktām prasībām un kritērijiem.</a:t>
            </a:r>
          </a:p>
          <a:p>
            <a:endParaRPr lang="lv-LV" altLang="lv-LV" smtClean="0">
              <a:latin typeface="Arial" panose="020B0604020202020204" pitchFamily="34" charset="0"/>
            </a:endParaRPr>
          </a:p>
          <a:p>
            <a:r>
              <a:rPr lang="lv-LV" altLang="lv-LV" u="sng" smtClean="0">
                <a:latin typeface="Arial" panose="020B0604020202020204" pitchFamily="34" charset="0"/>
              </a:rPr>
              <a:t>Iepirkuma procedūras dokumentu elektroniskā pieejamība</a:t>
            </a:r>
            <a:r>
              <a:rPr lang="lv-LV" altLang="lv-LV" smtClean="0">
                <a:latin typeface="Arial" panose="020B0604020202020204" pitchFamily="34" charset="0"/>
              </a:rPr>
              <a:t> (electronic availability of procurement documents):</a:t>
            </a:r>
          </a:p>
          <a:p>
            <a:r>
              <a:rPr lang="lv-LV" altLang="lv-LV" smtClean="0">
                <a:latin typeface="Arial" panose="020B0604020202020204" pitchFamily="34" charset="0"/>
              </a:rPr>
              <a:t>Pasūtītājiem pienākums nodrošināt bez maksas neierobežotu, pilnu un tiešu elektronisko piekļuvi visiem iepirkuma procedūras dokumentiem, sākot no iepirkuma procedūras izsludināšanas dienas. </a:t>
            </a:r>
          </a:p>
          <a:p>
            <a:r>
              <a:rPr lang="lv-LV" altLang="lv-LV" u="sng" smtClean="0">
                <a:latin typeface="Arial" panose="020B0604020202020204" pitchFamily="34" charset="0"/>
              </a:rPr>
              <a:t>Elektroniskās izsoles</a:t>
            </a:r>
            <a:r>
              <a:rPr lang="lv-LV" altLang="lv-LV" smtClean="0">
                <a:latin typeface="Arial" panose="020B0604020202020204" pitchFamily="34" charset="0"/>
              </a:rPr>
              <a:t> (electronic auctions):</a:t>
            </a:r>
          </a:p>
          <a:p>
            <a:r>
              <a:rPr lang="lv-LV" altLang="lv-LV" smtClean="0">
                <a:latin typeface="Arial" panose="020B0604020202020204" pitchFamily="34" charset="0"/>
              </a:rPr>
              <a:t>Paredzēta iespēja pasūtītājiem atklāta un slēgta konkursa, kā arī konkursa ar sarunām piemērošanas gadījumā pēc piedāvājumu pilnīgas izvērtēšanas piemērot elektronisko izsoli, lai sarindotu piedāvājumus pēc jaunām piedāvātām cenām vai citiem ar konkrētiem piedāvājuma elementiem saistītiem parametriem. Elektroniskā izsole ir daudzkārtējs elektroniskais process, ko īsteno pēc piedāvājumu pilnīgas sākotnējās novērtēšanas un kas ļauj tos sarindot vietās, izmantojot automātiskas novērtēšanas metodes.</a:t>
            </a:r>
          </a:p>
          <a:p>
            <a:r>
              <a:rPr lang="lv-LV" altLang="lv-LV" u="sng" smtClean="0">
                <a:latin typeface="Arial" panose="020B0604020202020204" pitchFamily="34" charset="0"/>
              </a:rPr>
              <a:t>Elektroniskie katalogi</a:t>
            </a:r>
            <a:r>
              <a:rPr lang="lv-LV" altLang="lv-LV" smtClean="0">
                <a:latin typeface="Arial" panose="020B0604020202020204" pitchFamily="34" charset="0"/>
              </a:rPr>
              <a:t> (electronic catalogues):</a:t>
            </a:r>
          </a:p>
          <a:p>
            <a:r>
              <a:rPr lang="lv-LV" altLang="lv-LV" smtClean="0">
                <a:latin typeface="Arial" panose="020B0604020202020204" pitchFamily="34" charset="0"/>
              </a:rPr>
              <a:t>Pasūtītāji var pieprasīt, lai piegādātāji saskaņā ar pasūtītāja noteiktajām prasībām izveido elektronisko katalogu iesniedz piedāvājumu elektroniska kataloga formā. Šādā gadījumā pasūtītājs ar vienu vai vairākiem piegādātājiem slēdz vispārīgo vienošanos. Ja vispārīgā vienošanās noslēgta ar vairākiem piegādātājiem, konkrēta līguma noslēgšanai vispārīgās vienošanās ietvaros pasūtītājs var paredzēt konkursa atkārtotu atklāšanu, pamatojoties uz atjauninātiem katalogiem saskaņā ar iepriekš noteiktiem noteikumiem. Dalībvalstis ir tiesīgas noteikt, ka noteiktu iepirkumu veidu gadījumā elektronisko katalogu izmantošana ir obligāta.</a:t>
            </a:r>
          </a:p>
          <a:p>
            <a:endParaRPr lang="lv-LV" altLang="lv-LV" smtClean="0">
              <a:latin typeface="Arial" panose="020B0604020202020204" pitchFamily="34" charset="0"/>
            </a:endParaRPr>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3F91B8-D2D4-4A23-8B9A-6A8942CBE1B5}" type="slidenum">
              <a:rPr lang="en-GB" altLang="lv-LV" smtClean="0"/>
              <a:pPr/>
              <a:t>23</a:t>
            </a:fld>
            <a:endParaRPr lang="en-GB" altLang="lv-LV" smtClean="0"/>
          </a:p>
        </p:txBody>
      </p:sp>
    </p:spTree>
    <p:extLst>
      <p:ext uri="{BB962C8B-B14F-4D97-AF65-F5344CB8AC3E}">
        <p14:creationId xmlns:p14="http://schemas.microsoft.com/office/powerpoint/2010/main" val="26853185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mtClean="0">
              <a:latin typeface="Arial" panose="020B0604020202020204" pitchFamily="34" charset="0"/>
            </a:endParaRPr>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4B4D5C2-98E2-4792-B826-D48089D46FE3}" type="slidenum">
              <a:rPr lang="en-GB" altLang="lv-LV" smtClean="0"/>
              <a:pPr/>
              <a:t>24</a:t>
            </a:fld>
            <a:endParaRPr lang="en-GB" altLang="lv-LV" smtClean="0"/>
          </a:p>
        </p:txBody>
      </p:sp>
    </p:spTree>
    <p:extLst>
      <p:ext uri="{BB962C8B-B14F-4D97-AF65-F5344CB8AC3E}">
        <p14:creationId xmlns:p14="http://schemas.microsoft.com/office/powerpoint/2010/main" val="76538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mtClean="0">
              <a:latin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1AF8A40-96ED-4E54-AE58-08D765529421}" type="slidenum">
              <a:rPr lang="en-GB" altLang="lv-LV" smtClean="0"/>
              <a:pPr/>
              <a:t>6</a:t>
            </a:fld>
            <a:endParaRPr lang="en-GB" altLang="lv-LV" smtClean="0"/>
          </a:p>
        </p:txBody>
      </p:sp>
    </p:spTree>
    <p:extLst>
      <p:ext uri="{BB962C8B-B14F-4D97-AF65-F5344CB8AC3E}">
        <p14:creationId xmlns:p14="http://schemas.microsoft.com/office/powerpoint/2010/main" val="2069595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mtClean="0">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A71374E-BCF8-40D5-A41C-2A1BF55FE40F}" type="slidenum">
              <a:rPr lang="en-GB" altLang="lv-LV" smtClean="0"/>
              <a:pPr/>
              <a:t>8</a:t>
            </a:fld>
            <a:endParaRPr lang="en-GB" altLang="lv-LV" smtClean="0"/>
          </a:p>
        </p:txBody>
      </p:sp>
    </p:spTree>
    <p:extLst>
      <p:ext uri="{BB962C8B-B14F-4D97-AF65-F5344CB8AC3E}">
        <p14:creationId xmlns:p14="http://schemas.microsoft.com/office/powerpoint/2010/main" val="21439225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lv-LV" smtClean="0">
                <a:latin typeface="Arial" panose="020B0604020202020204" pitchFamily="34" charset="0"/>
              </a:rPr>
              <a:t>Iepriekšējs informatīvs ziņojums – par saviem plānotajiem iepirkumiem publicē inf.ziņojumu. Publicē ES publikācijas birojs vai līgumslēdzējas iestādes savā pircēja profilā.</a:t>
            </a: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02C972-515C-44FB-95D8-3DA98AE2E32B}" type="slidenum">
              <a:rPr lang="en-GB" altLang="lv-LV" smtClean="0"/>
              <a:pPr/>
              <a:t>9</a:t>
            </a:fld>
            <a:endParaRPr lang="en-GB" altLang="lv-LV" smtClean="0"/>
          </a:p>
        </p:txBody>
      </p:sp>
    </p:spTree>
    <p:extLst>
      <p:ext uri="{BB962C8B-B14F-4D97-AF65-F5344CB8AC3E}">
        <p14:creationId xmlns:p14="http://schemas.microsoft.com/office/powerpoint/2010/main" val="30370452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mtClean="0">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1656A26-E67E-40ED-BE04-129CF19EE7CA}" type="slidenum">
              <a:rPr lang="en-GB" altLang="lv-LV" smtClean="0"/>
              <a:pPr/>
              <a:t>10</a:t>
            </a:fld>
            <a:endParaRPr lang="en-GB" altLang="lv-LV" smtClean="0"/>
          </a:p>
        </p:txBody>
      </p:sp>
    </p:spTree>
    <p:extLst>
      <p:ext uri="{BB962C8B-B14F-4D97-AF65-F5344CB8AC3E}">
        <p14:creationId xmlns:p14="http://schemas.microsoft.com/office/powerpoint/2010/main" val="8941119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lv-LV" u="sng" smtClean="0">
                <a:latin typeface="Arial" panose="020B0604020202020204" pitchFamily="34" charset="0"/>
              </a:rPr>
              <a:t>Inovāciju partnerība (innovation partnership)</a:t>
            </a:r>
            <a:r>
              <a:rPr lang="lv-LV" altLang="lv-LV" smtClean="0">
                <a:latin typeface="Arial" panose="020B0604020202020204" pitchFamily="34" charset="0"/>
              </a:rPr>
              <a:t>– specifiska tādu iepirkumu veikšanas kārtība, kur pasūtītāja norādītās vajadzības nevar apmierināt ar jau tirgū pieejamajiem risinājumiem, tādēļ nepieciešams izveidot strukturētu partnerību starp pasūtītāju un piegādātāju inovatīvu preču, pakalpojumu vai būvdarbu izstrādei un šādi iegūto preču, pakalpojumu vai būvdarbu, kas atbilst noteiktiem rezultātu līmeņiem un izmaksām, turpmākai iegādei. Partnerību strukturē pa posmiem, kas atbilst pētniecības un inovācijas procesa soļiem, paredzot katrā posmā partnera sasniedzamos mērķus un atlīdzības izmaksu pa daļām, paredzot pasūtītāja iespēju atkarībā no sasniegtajiem mērķiem izlemt par izstāšanos no partnerības un jaunas iepirkuma procedūras veikšanu attiecībā uz atlikušajiem posmiem. Iepirkuma procedūras norisē piemēro noteikumus, kas attiecas uz konkursu ar sarunām. Inovāciju partnerību var izmantot būtisku, lielu un inovatīvu projektu īstenošanai, kur projekta dalībnieks ir jāpārliecina investēt, iesaistīties. Inovāciju partnerībā risks starp pasūtītāju (contracting authority) un piegādātāju tiek dalīts.</a:t>
            </a:r>
          </a:p>
          <a:p>
            <a:endParaRPr lang="lv-LV" altLang="lv-LV" smtClean="0">
              <a:latin typeface="Arial" panose="020B0604020202020204" pitchFamily="34" charset="0"/>
            </a:endParaRPr>
          </a:p>
          <a:p>
            <a:r>
              <a:rPr lang="lv-LV" altLang="lv-LV" u="sng" smtClean="0">
                <a:latin typeface="Arial" panose="020B0604020202020204" pitchFamily="34" charset="0"/>
              </a:rPr>
              <a:t>Konkurss ar sarunām (Competitive procedure with negotiation) (29.pants</a:t>
            </a:r>
            <a:r>
              <a:rPr lang="lv-LV" altLang="lv-LV" smtClean="0">
                <a:latin typeface="Arial" panose="020B0604020202020204" pitchFamily="34" charset="0"/>
              </a:rPr>
              <a:t>) – divu posmu iepirkuma procedūra</a:t>
            </a:r>
          </a:p>
          <a:p>
            <a:r>
              <a:rPr lang="lv-LV" altLang="lv-LV" smtClean="0">
                <a:latin typeface="Arial" panose="020B0604020202020204" pitchFamily="34" charset="0"/>
              </a:rPr>
              <a:t>Konkursu ar sarunām var piemērot, ja izpildās šādi alternatīvi kritēriji:</a:t>
            </a:r>
          </a:p>
          <a:p>
            <a:r>
              <a:rPr lang="lv-LV" altLang="lv-LV" smtClean="0">
                <a:latin typeface="Arial" panose="020B0604020202020204" pitchFamily="34" charset="0"/>
              </a:rPr>
              <a:t>pasūtītāja vajadzības var apmierināt tikai veicot esošo risinājumu pielāgošanu;</a:t>
            </a:r>
          </a:p>
          <a:p>
            <a:r>
              <a:rPr lang="lv-LV" altLang="lv-LV" smtClean="0">
                <a:latin typeface="Arial" panose="020B0604020202020204" pitchFamily="34" charset="0"/>
              </a:rPr>
              <a:t>iepirkuma priekšmets ietver projektēšanu vai inovatīvus risinājumus;</a:t>
            </a:r>
          </a:p>
          <a:p>
            <a:r>
              <a:rPr lang="lv-LV" altLang="lv-LV" smtClean="0">
                <a:latin typeface="Arial" panose="020B0604020202020204" pitchFamily="34" charset="0"/>
              </a:rPr>
              <a:t>līguma slēgšanas tiesību piešķiršanai nepieciešamas iepriekšējas sarunas un to nepieciešamība izriet no līguma priekšmeta būtības, sarežģītības vai tiesiskā vai finansiālā risinājuma vai ar tiem saistīto risku radītajiem īpašajiem apstākļiem;</a:t>
            </a:r>
          </a:p>
          <a:p>
            <a:r>
              <a:rPr lang="lv-LV" altLang="lv-LV" smtClean="0">
                <a:latin typeface="Arial" panose="020B0604020202020204" pitchFamily="34" charset="0"/>
              </a:rPr>
              <a:t>ja tehniskās specifikācijas nevar noteikt pietiekami precīzi, atsaucoties uz standartiem, tehniskajiem apstiprinājumiem vai tehniskajām atsaucēm; </a:t>
            </a:r>
          </a:p>
          <a:p>
            <a:r>
              <a:rPr lang="lv-LV" altLang="lv-LV" smtClean="0">
                <a:latin typeface="Arial" panose="020B0604020202020204" pitchFamily="34" charset="0"/>
              </a:rPr>
              <a:t>ja atklātā vai slēgtā konkursā nav iesniegti piedāvājumi vai iesniegtie piedāvājumi ir neatbilstoši.</a:t>
            </a:r>
          </a:p>
          <a:p>
            <a:endParaRPr lang="lv-LV" altLang="lv-LV" smtClean="0">
              <a:latin typeface="Arial" panose="020B0604020202020204" pitchFamily="34" charset="0"/>
            </a:endParaRPr>
          </a:p>
          <a:p>
            <a:endParaRPr lang="lv-LV" altLang="lv-LV" smtClean="0">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AD58CB8-C800-4094-BB7B-9A543EE512C1}" type="slidenum">
              <a:rPr lang="en-GB" altLang="lv-LV" smtClean="0"/>
              <a:pPr/>
              <a:t>14</a:t>
            </a:fld>
            <a:endParaRPr lang="en-GB" altLang="lv-LV" smtClean="0"/>
          </a:p>
        </p:txBody>
      </p:sp>
    </p:spTree>
    <p:extLst>
      <p:ext uri="{BB962C8B-B14F-4D97-AF65-F5344CB8AC3E}">
        <p14:creationId xmlns:p14="http://schemas.microsoft.com/office/powerpoint/2010/main" val="28041570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mtClean="0">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93FC63BA-33D8-4DA5-9905-F07906E9D7BA}" type="slidenum">
              <a:rPr lang="en-GB" altLang="lv-LV" smtClean="0"/>
              <a:pPr/>
              <a:t>15</a:t>
            </a:fld>
            <a:endParaRPr lang="en-GB" altLang="lv-LV" smtClean="0"/>
          </a:p>
        </p:txBody>
      </p:sp>
    </p:spTree>
    <p:extLst>
      <p:ext uri="{BB962C8B-B14F-4D97-AF65-F5344CB8AC3E}">
        <p14:creationId xmlns:p14="http://schemas.microsoft.com/office/powerpoint/2010/main" val="3828738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lv-LV" altLang="lv-LV" smtClean="0">
              <a:latin typeface="Arial" panose="020B0604020202020204" pitchFamily="34" charset="0"/>
            </a:endParaRPr>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CC37159-AC6F-46B2-AC6F-2F2DDBCBB8D5}" type="slidenum">
              <a:rPr lang="en-GB" altLang="lv-LV" smtClean="0"/>
              <a:pPr/>
              <a:t>17</a:t>
            </a:fld>
            <a:endParaRPr lang="en-GB" altLang="lv-LV" smtClean="0"/>
          </a:p>
        </p:txBody>
      </p:sp>
    </p:spTree>
    <p:extLst>
      <p:ext uri="{BB962C8B-B14F-4D97-AF65-F5344CB8AC3E}">
        <p14:creationId xmlns:p14="http://schemas.microsoft.com/office/powerpoint/2010/main" val="14932991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lv-LV" altLang="lv-LV" smtClean="0">
                <a:latin typeface="Arial" panose="020B0604020202020204" pitchFamily="34" charset="0"/>
              </a:rPr>
              <a:t>Izslēgšanas noteikumu, kas piemērojami pēc pasūtītāja izvēles, gadījumā, ja piegādātājs var pierādīt pasūtītājam, ka tas veicis visus nepieciešamos pasākumus, lai novērstu pārkāpumu sekas un to atkārtošanos, tādējādi pasūtītājs varētu piegādātāju arī neizslēgt, lai arī piegādātāja darbībā ir konstatējami attiecīgi pārkāpumi.</a:t>
            </a:r>
          </a:p>
          <a:p>
            <a:endParaRPr lang="lv-LV" altLang="lv-LV" smtClean="0">
              <a:latin typeface="Arial" panose="020B0604020202020204" pitchFamily="34" charset="0"/>
            </a:endParaRPr>
          </a:p>
        </p:txBody>
      </p:sp>
      <p:sp>
        <p:nvSpPr>
          <p:cNvPr id="368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C1DAE1-88F9-4FC3-BB1B-0C80514F125C}" type="slidenum">
              <a:rPr lang="en-GB" altLang="lv-LV" smtClean="0"/>
              <a:pPr/>
              <a:t>22</a:t>
            </a:fld>
            <a:endParaRPr lang="en-GB" altLang="lv-LV" smtClean="0"/>
          </a:p>
        </p:txBody>
      </p:sp>
    </p:spTree>
    <p:extLst>
      <p:ext uri="{BB962C8B-B14F-4D97-AF65-F5344CB8AC3E}">
        <p14:creationId xmlns:p14="http://schemas.microsoft.com/office/powerpoint/2010/main" val="15041050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itle 9"/>
          <p:cNvSpPr>
            <a:spLocks noGrp="1"/>
          </p:cNvSpPr>
          <p:nvPr>
            <p:ph type="title" hasCustomPrompt="1"/>
          </p:nvPr>
        </p:nvSpPr>
        <p:spPr>
          <a:xfrm>
            <a:off x="2411760" y="4086200"/>
            <a:ext cx="5760640" cy="854968"/>
          </a:xfrm>
        </p:spPr>
        <p:txBody>
          <a:bodyPr/>
          <a:lstStyle>
            <a:lvl1pPr>
              <a:defRPr>
                <a:effectLst>
                  <a:innerShdw blurRad="63500" dist="50800" dir="13500000">
                    <a:prstClr val="black">
                      <a:alpha val="50000"/>
                    </a:prstClr>
                  </a:innerShdw>
                </a:effectLst>
              </a:defRPr>
            </a:lvl1pPr>
          </a:lstStyle>
          <a:p>
            <a:r>
              <a:rPr lang="en-US" dirty="0" smtClean="0"/>
              <a:t>PREZENTĀCIJAS NOSAUKUMS,</a:t>
            </a:r>
            <a:br>
              <a:rPr lang="en-US" dirty="0" smtClean="0"/>
            </a:br>
            <a:r>
              <a:rPr lang="en-US" dirty="0" smtClean="0"/>
              <a:t>JA NEPIECIEŠAMS OTRA RINDA</a:t>
            </a:r>
          </a:p>
        </p:txBody>
      </p:sp>
      <p:sp>
        <p:nvSpPr>
          <p:cNvPr id="15" name="Content Placeholder 14"/>
          <p:cNvSpPr>
            <a:spLocks noGrp="1"/>
          </p:cNvSpPr>
          <p:nvPr>
            <p:ph sz="quarter" idx="10" hasCustomPrompt="1"/>
          </p:nvPr>
        </p:nvSpPr>
        <p:spPr>
          <a:xfrm>
            <a:off x="2411759" y="5013176"/>
            <a:ext cx="5760641" cy="360363"/>
          </a:xfrm>
        </p:spPr>
        <p:txBody>
          <a:bodyPr>
            <a:noAutofit/>
          </a:bodyPr>
          <a:lstStyle>
            <a:lvl1pPr marL="0" indent="0" algn="ctr">
              <a:buNone/>
              <a:defRPr sz="1600">
                <a:effectLst>
                  <a:innerShdw blurRad="63500" dist="50800" dir="13500000">
                    <a:prstClr val="black">
                      <a:alpha val="50000"/>
                    </a:prstClr>
                  </a:innerShdw>
                </a:effectLst>
              </a:defRPr>
            </a:lvl1pPr>
          </a:lstStyle>
          <a:p>
            <a:pPr lvl="0"/>
            <a:r>
              <a:rPr lang="en-US" dirty="0" smtClean="0"/>
              <a:t>(IZSTRĀDĀTĀJS, GADS, CITA INFORMĀCIJA).</a:t>
            </a:r>
          </a:p>
        </p:txBody>
      </p:sp>
      <p:pic>
        <p:nvPicPr>
          <p:cNvPr id="5"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39552" y="404664"/>
            <a:ext cx="4040777" cy="144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16485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C77EA77-F9EB-4D3B-9C53-DA17819BC1D1}" type="datetime1">
              <a:rPr lang="lv-LV" smtClean="0"/>
              <a:t>2014.05.20.</a:t>
            </a:fld>
            <a:endParaRPr lang="lv-LV" dirty="0"/>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52464FB-6FA6-4E80-ACB1-F4B9846AA373}" type="slidenum">
              <a:rPr lang="lv-LV" smtClean="0"/>
              <a:t>‹#›</a:t>
            </a:fld>
            <a:endParaRPr lang="lv-LV"/>
          </a:p>
        </p:txBody>
      </p:sp>
      <p:sp>
        <p:nvSpPr>
          <p:cNvPr id="9" name="Content Placeholder 2"/>
          <p:cNvSpPr>
            <a:spLocks noGrp="1"/>
          </p:cNvSpPr>
          <p:nvPr>
            <p:ph idx="1"/>
          </p:nvPr>
        </p:nvSpPr>
        <p:spPr>
          <a:xfrm>
            <a:off x="457200" y="1268760"/>
            <a:ext cx="8229600" cy="4857403"/>
          </a:xfrm>
        </p:spPr>
        <p:txBody>
          <a:bodyPr/>
          <a:lstStyle>
            <a:lvl1pPr>
              <a:defRPr sz="1800"/>
            </a:lvl1pPr>
            <a:lvl2pPr>
              <a:defRPr sz="1800"/>
            </a:lvl2pPr>
            <a:lvl3pPr>
              <a:defRPr sz="1600"/>
            </a:lvl3pPr>
            <a:lvl4pPr>
              <a:defRPr sz="16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10" name="Title 9"/>
          <p:cNvSpPr>
            <a:spLocks noGrp="1"/>
          </p:cNvSpPr>
          <p:nvPr>
            <p:ph type="title"/>
          </p:nvPr>
        </p:nvSpPr>
        <p:spPr>
          <a:xfrm>
            <a:off x="467544" y="620736"/>
            <a:ext cx="5688632" cy="432000"/>
          </a:xfrm>
        </p:spPr>
        <p:txBody>
          <a:bodyPr>
            <a:normAutofit/>
          </a:bodyPr>
          <a:lstStyle>
            <a:lvl1pPr algn="l">
              <a:defRPr sz="2200" b="1">
                <a:effectLst>
                  <a:innerShdw blurRad="63500" dist="50800" dir="13500000">
                    <a:prstClr val="black">
                      <a:alpha val="50000"/>
                    </a:prstClr>
                  </a:innerShdw>
                </a:effectLst>
              </a:defRPr>
            </a:lvl1pPr>
          </a:lstStyle>
          <a:p>
            <a:r>
              <a:rPr lang="en-US" dirty="0" smtClean="0"/>
              <a:t>Click to edit Master title style</a:t>
            </a:r>
            <a:endParaRPr lang="lv-LV" dirty="0"/>
          </a:p>
        </p:txBody>
      </p:sp>
      <p:pic>
        <p:nvPicPr>
          <p:cNvPr id="8" name="Picture 2" descr="C:\Users\Nauris\Desktop\divkrāsu versija-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6579170" y="72480"/>
            <a:ext cx="2424467" cy="86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18501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lv-LV"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lv-LV"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A52DFE-4AF1-43F9-BEFC-C56E8A5F6667}" type="datetime1">
              <a:rPr lang="lv-LV" smtClean="0"/>
              <a:t>2014.05.20.</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464FB-6FA6-4E80-ACB1-F4B9846AA373}" type="slidenum">
              <a:rPr lang="lv-LV" smtClean="0"/>
              <a:t>‹#›</a:t>
            </a:fld>
            <a:endParaRPr lang="lv-LV"/>
          </a:p>
        </p:txBody>
      </p:sp>
    </p:spTree>
    <p:extLst>
      <p:ext uri="{BB962C8B-B14F-4D97-AF65-F5344CB8AC3E}">
        <p14:creationId xmlns:p14="http://schemas.microsoft.com/office/powerpoint/2010/main" val="2580775643"/>
      </p:ext>
    </p:extLst>
  </p:cSld>
  <p:clrMap bg1="lt1" tx1="dk1" bg2="lt2" tx2="dk2" accent1="accent1" accent2="accent2" accent3="accent3" accent4="accent4" accent5="accent5" accent6="accent6" hlink="hlink" folHlink="folHlink"/>
  <p:sldLayoutIdLst>
    <p:sldLayoutId id="2147483674" r:id="rId1"/>
    <p:sldLayoutId id="2147483673" r:id="rId2"/>
  </p:sldLayoutIdLst>
  <p:timing>
    <p:tnLst>
      <p:par>
        <p:cTn id="1" dur="indefinite" restart="never" nodeType="tmRoot"/>
      </p:par>
    </p:tnLst>
  </p:timing>
  <p:hf hdr="0" ftr="0"/>
  <p:txStyles>
    <p:titleStyle>
      <a:lvl1pPr algn="ctr" defTabSz="914400" rtl="0" eaLnBrk="1" latinLnBrk="0" hangingPunct="1">
        <a:spcBef>
          <a:spcPct val="0"/>
        </a:spcBef>
        <a:buNone/>
        <a:defRPr sz="2600" kern="1200">
          <a:solidFill>
            <a:srgbClr val="D39001"/>
          </a:solidFill>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lv-LV" dirty="0" smtClean="0"/>
              <a:t>Publisko iepirkumu reforma: jauno direktīvu kontekstā</a:t>
            </a:r>
            <a:endParaRPr lang="lv-LV" dirty="0"/>
          </a:p>
        </p:txBody>
      </p:sp>
      <p:sp>
        <p:nvSpPr>
          <p:cNvPr id="5" name="Content Placeholder 4"/>
          <p:cNvSpPr>
            <a:spLocks noGrp="1"/>
          </p:cNvSpPr>
          <p:nvPr>
            <p:ph sz="quarter" idx="10"/>
          </p:nvPr>
        </p:nvSpPr>
        <p:spPr/>
        <p:txBody>
          <a:bodyPr/>
          <a:lstStyle/>
          <a:p>
            <a:r>
              <a:rPr lang="lv-LV" dirty="0" smtClean="0"/>
              <a:t>28.05.2014</a:t>
            </a:r>
            <a:r>
              <a:rPr lang="lv-LV" dirty="0" smtClean="0"/>
              <a:t>.</a:t>
            </a:r>
            <a:endParaRPr lang="lv-LV" dirty="0"/>
          </a:p>
        </p:txBody>
      </p:sp>
    </p:spTree>
    <p:extLst>
      <p:ext uri="{BB962C8B-B14F-4D97-AF65-F5344CB8AC3E}">
        <p14:creationId xmlns:p14="http://schemas.microsoft.com/office/powerpoint/2010/main" val="1571868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52D856E-A359-429F-8162-64AF3AE454BC}" type="slidenum">
              <a:rPr lang="en-US" altLang="lv-LV" sz="1200" smtClean="0"/>
              <a:pPr>
                <a:spcBef>
                  <a:spcPct val="0"/>
                </a:spcBef>
                <a:buFontTx/>
                <a:buNone/>
              </a:pPr>
              <a:t>10</a:t>
            </a:fld>
            <a:endParaRPr lang="en-US" altLang="lv-LV" sz="1200" smtClean="0"/>
          </a:p>
        </p:txBody>
      </p:sp>
      <p:sp>
        <p:nvSpPr>
          <p:cNvPr id="3" name="Content Placeholder 2"/>
          <p:cNvSpPr>
            <a:spLocks noGrp="1"/>
          </p:cNvSpPr>
          <p:nvPr>
            <p:ph idx="1"/>
          </p:nvPr>
        </p:nvSpPr>
        <p:spPr>
          <a:prstGeom prst="rect">
            <a:avLst/>
          </a:prstGeom>
        </p:spPr>
        <p:txBody>
          <a:bodyPr/>
          <a:lstStyle/>
          <a:p>
            <a:pPr marL="0" indent="0" eaLnBrk="1" hangingPunct="1">
              <a:buFontTx/>
              <a:buNone/>
              <a:defRPr/>
            </a:pPr>
            <a:r>
              <a:rPr lang="lv-LV" sz="2800" b="1" dirty="0" smtClean="0"/>
              <a:t>Dempinga mazināšana:</a:t>
            </a:r>
            <a:endParaRPr lang="lv-LV" sz="2800" dirty="0" smtClean="0"/>
          </a:p>
          <a:p>
            <a:pPr marL="908050" indent="-457200" eaLnBrk="1" hangingPunct="1">
              <a:defRPr/>
            </a:pPr>
            <a:r>
              <a:rPr lang="lv-LV" sz="2800" dirty="0" smtClean="0"/>
              <a:t>cīņa pret sociālo dempingu; </a:t>
            </a:r>
          </a:p>
          <a:p>
            <a:pPr marL="908050" indent="-457200" eaLnBrk="1" hangingPunct="1">
              <a:defRPr/>
            </a:pPr>
            <a:r>
              <a:rPr lang="lv-LV" sz="2800" dirty="0" smtClean="0"/>
              <a:t>nodrošināt darbinieku tiesību ievērošanu;</a:t>
            </a:r>
          </a:p>
          <a:p>
            <a:pPr marL="908050" indent="-457200" eaLnBrk="1" hangingPunct="1">
              <a:defRPr/>
            </a:pPr>
            <a:r>
              <a:rPr lang="lv-LV" sz="2800" dirty="0" smtClean="0"/>
              <a:t>noteikumi par apakšlīgumiem un stingrākus nosacījumus attiecībā uz «pārlieku zemām piedāvājuma cenām»;</a:t>
            </a:r>
          </a:p>
          <a:p>
            <a:pPr marL="908050" indent="-457200" eaLnBrk="1" hangingPunct="1">
              <a:defRPr/>
            </a:pPr>
            <a:r>
              <a:rPr lang="lv-LV" sz="2800" dirty="0" smtClean="0"/>
              <a:t>darbuzņēmēji, kas neievēro ES darba tiesības, var tikt izslēgti no iepirkuma.</a:t>
            </a:r>
            <a:r>
              <a:rPr lang="lv-LV" sz="1400" dirty="0"/>
              <a:t/>
            </a:r>
            <a:br>
              <a:rPr lang="lv-LV" sz="1400" dirty="0"/>
            </a:br>
            <a:r>
              <a:rPr lang="lv-LV" sz="1400" dirty="0"/>
              <a:t/>
            </a:r>
            <a:br>
              <a:rPr lang="lv-LV" sz="1400" dirty="0"/>
            </a:br>
            <a:endParaRPr lang="lv-LV" sz="1400" dirty="0"/>
          </a:p>
        </p:txBody>
      </p:sp>
      <p:sp>
        <p:nvSpPr>
          <p:cNvPr id="19458" name="Title 1"/>
          <p:cNvSpPr>
            <a:spLocks noGrp="1"/>
          </p:cNvSpPr>
          <p:nvPr>
            <p:ph type="title"/>
          </p:nvPr>
        </p:nvSpPr>
        <p:spPr/>
        <p:txBody>
          <a:bodyPr/>
          <a:lstStyle/>
          <a:p>
            <a:r>
              <a:rPr lang="lv-LV" altLang="lv-LV" b="1" smtClean="0"/>
              <a:t>Reformas mērķi (5)</a:t>
            </a:r>
            <a:endParaRPr lang="lv-LV" altLang="lv-LV" smtClean="0"/>
          </a:p>
        </p:txBody>
      </p:sp>
    </p:spTree>
    <p:extLst>
      <p:ext uri="{BB962C8B-B14F-4D97-AF65-F5344CB8AC3E}">
        <p14:creationId xmlns:p14="http://schemas.microsoft.com/office/powerpoint/2010/main" val="1963498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0E68A3B-A518-41B6-9420-07153B64848A}" type="slidenum">
              <a:rPr lang="en-US" altLang="lv-LV" sz="1200" smtClean="0"/>
              <a:pPr>
                <a:spcBef>
                  <a:spcPct val="0"/>
                </a:spcBef>
                <a:buFontTx/>
                <a:buNone/>
              </a:pPr>
              <a:t>11</a:t>
            </a:fld>
            <a:endParaRPr lang="en-US" altLang="lv-LV" sz="1200" smtClean="0"/>
          </a:p>
        </p:txBody>
      </p:sp>
      <p:sp>
        <p:nvSpPr>
          <p:cNvPr id="24579" name="Content Placeholder 2"/>
          <p:cNvSpPr>
            <a:spLocks noGrp="1"/>
          </p:cNvSpPr>
          <p:nvPr>
            <p:ph idx="1"/>
          </p:nvPr>
        </p:nvSpPr>
        <p:spPr>
          <a:prstGeom prst="rect">
            <a:avLst/>
          </a:prstGeom>
        </p:spPr>
        <p:txBody>
          <a:bodyPr>
            <a:normAutofit/>
          </a:bodyPr>
          <a:lstStyle/>
          <a:p>
            <a:pPr marL="358775" indent="-358775">
              <a:buFontTx/>
              <a:buAutoNum type="arabicPeriod"/>
              <a:defRPr/>
            </a:pPr>
            <a:r>
              <a:rPr lang="lv-LV" altLang="lv-LV" sz="2400" dirty="0" smtClean="0"/>
              <a:t>Divas jaunas procedūras:</a:t>
            </a:r>
          </a:p>
          <a:p>
            <a:pPr lvl="1" indent="-342900">
              <a:buFont typeface="Arial" panose="020B0604020202020204" pitchFamily="34" charset="0"/>
              <a:buChar char="•"/>
              <a:defRPr/>
            </a:pPr>
            <a:r>
              <a:rPr lang="lv-LV" altLang="lv-LV" sz="2000" dirty="0" smtClean="0"/>
              <a:t>inovāciju </a:t>
            </a:r>
            <a:r>
              <a:rPr lang="lv-LV" altLang="lv-LV" sz="2000" dirty="0"/>
              <a:t>partnerība (31.pants);</a:t>
            </a:r>
          </a:p>
          <a:p>
            <a:pPr lvl="1" indent="-342900">
              <a:buFont typeface="Arial" panose="020B0604020202020204" pitchFamily="34" charset="0"/>
              <a:buChar char="•"/>
              <a:defRPr/>
            </a:pPr>
            <a:r>
              <a:rPr lang="lv-LV" altLang="lv-LV" sz="2000" dirty="0" smtClean="0"/>
              <a:t>konkursa </a:t>
            </a:r>
            <a:r>
              <a:rPr lang="lv-LV" altLang="lv-LV" sz="2000" dirty="0"/>
              <a:t>procedūra ar sarunām (29.pants);</a:t>
            </a:r>
          </a:p>
          <a:p>
            <a:pPr marL="358775" indent="-358775">
              <a:buFontTx/>
              <a:buNone/>
              <a:defRPr/>
            </a:pPr>
            <a:r>
              <a:rPr lang="lv-LV" altLang="lv-LV" sz="2400" dirty="0" smtClean="0"/>
              <a:t>2. Nav vairs sarunu procedūra publicējot paziņojumu par līgumu;</a:t>
            </a:r>
          </a:p>
          <a:p>
            <a:pPr marL="358775" indent="-358775">
              <a:buFontTx/>
              <a:buNone/>
              <a:defRPr/>
            </a:pPr>
            <a:r>
              <a:rPr lang="lv-LV" altLang="lv-LV" sz="2400" dirty="0" smtClean="0"/>
              <a:t>3. Pāreja uz elektronisko saziņu un elektronisko piedāvājumu iesniegšanu (līdz 2018.gadam);</a:t>
            </a:r>
          </a:p>
          <a:p>
            <a:pPr marL="358775" indent="-358775">
              <a:buFontTx/>
              <a:buNone/>
              <a:defRPr/>
            </a:pPr>
            <a:r>
              <a:rPr lang="lv-LV" altLang="lv-LV" sz="2400" dirty="0" smtClean="0"/>
              <a:t>4. Tiešo maksājumu iespējamība apakšuzņēmējiem;</a:t>
            </a:r>
          </a:p>
          <a:p>
            <a:pPr marL="358775" indent="-358775">
              <a:buFontTx/>
              <a:buNone/>
              <a:defRPr/>
            </a:pPr>
            <a:r>
              <a:rPr lang="lv-LV" altLang="lv-LV" sz="2400" dirty="0" smtClean="0"/>
              <a:t>5. Piedāvājumu iesniegšanas procedūra - vienkāršāka, ar standarta </a:t>
            </a:r>
            <a:r>
              <a:rPr lang="lv-LV" altLang="lv-LV" sz="2400" u="sng" dirty="0" smtClean="0"/>
              <a:t>Eiropas vienotā iepirkuma dokumentu izmantošanu</a:t>
            </a:r>
            <a:r>
              <a:rPr lang="lv-LV" altLang="lv-LV" sz="2400" dirty="0" smtClean="0"/>
              <a:t>, kas balstīts uz </a:t>
            </a:r>
            <a:r>
              <a:rPr lang="lv-LV" altLang="lv-LV" sz="2400" dirty="0" err="1" smtClean="0"/>
              <a:t>pašdeklarēšanu</a:t>
            </a:r>
            <a:r>
              <a:rPr lang="lv-LV" altLang="lv-LV" sz="2400" dirty="0" smtClean="0"/>
              <a:t>.</a:t>
            </a:r>
          </a:p>
        </p:txBody>
      </p:sp>
      <p:sp>
        <p:nvSpPr>
          <p:cNvPr id="21506" name="Title 1"/>
          <p:cNvSpPr>
            <a:spLocks noGrp="1"/>
          </p:cNvSpPr>
          <p:nvPr>
            <p:ph type="title"/>
          </p:nvPr>
        </p:nvSpPr>
        <p:spPr/>
        <p:txBody>
          <a:bodyPr>
            <a:normAutofit/>
          </a:bodyPr>
          <a:lstStyle/>
          <a:p>
            <a:r>
              <a:rPr lang="lv-LV" altLang="lv-LV" b="1" smtClean="0"/>
              <a:t>Direktīvas 2014/24/ES galvenās izmaiņas (1)</a:t>
            </a:r>
          </a:p>
        </p:txBody>
      </p:sp>
    </p:spTree>
    <p:extLst>
      <p:ext uri="{BB962C8B-B14F-4D97-AF65-F5344CB8AC3E}">
        <p14:creationId xmlns:p14="http://schemas.microsoft.com/office/powerpoint/2010/main" val="3671214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903E3C1-20CB-40C1-9EDF-6DF8B8C340CC}" type="slidenum">
              <a:rPr lang="en-US" altLang="lv-LV" sz="1200" smtClean="0"/>
              <a:pPr>
                <a:spcBef>
                  <a:spcPct val="0"/>
                </a:spcBef>
                <a:buFontTx/>
                <a:buNone/>
              </a:pPr>
              <a:t>12</a:t>
            </a:fld>
            <a:endParaRPr lang="en-US" altLang="lv-LV" sz="1200" smtClean="0"/>
          </a:p>
        </p:txBody>
      </p:sp>
      <p:sp>
        <p:nvSpPr>
          <p:cNvPr id="23555" name="Content Placeholder 2"/>
          <p:cNvSpPr>
            <a:spLocks noGrp="1"/>
          </p:cNvSpPr>
          <p:nvPr>
            <p:ph idx="1"/>
          </p:nvPr>
        </p:nvSpPr>
        <p:spPr>
          <a:xfrm>
            <a:off x="457200" y="1268760"/>
            <a:ext cx="8229600" cy="5087590"/>
          </a:xfrm>
          <a:prstGeom prst="rect">
            <a:avLst/>
          </a:prstGeom>
        </p:spPr>
        <p:txBody>
          <a:bodyPr/>
          <a:lstStyle/>
          <a:p>
            <a:pPr marL="0" indent="0">
              <a:buFontTx/>
              <a:buNone/>
              <a:defRPr/>
            </a:pPr>
            <a:r>
              <a:rPr lang="lv-LV" altLang="lv-LV" sz="2400" dirty="0" smtClean="0"/>
              <a:t>6. Iepriekšēja apspriešanās ar tirgus dalībniekiem;</a:t>
            </a:r>
          </a:p>
          <a:p>
            <a:pPr marL="0" indent="0">
              <a:buFontTx/>
              <a:buNone/>
              <a:defRPr/>
            </a:pPr>
            <a:r>
              <a:rPr lang="lv-LV" altLang="lv-LV" sz="2400" dirty="0" smtClean="0"/>
              <a:t>7. Iepriekšējs informatīvs paziņojums kā iepirkumu izsludināšanas paziņojums;</a:t>
            </a:r>
          </a:p>
          <a:p>
            <a:pPr marL="0" indent="0">
              <a:buFontTx/>
              <a:buNone/>
              <a:defRPr/>
            </a:pPr>
            <a:r>
              <a:rPr lang="lv-LV" altLang="lv-LV" sz="2400" dirty="0" smtClean="0"/>
              <a:t>8. Uzsvars uz saimnieciski visizdevīgāko piedāvājumu izvēles kritēriju </a:t>
            </a:r>
            <a:r>
              <a:rPr lang="lv-LV" altLang="lv-LV" sz="2000" dirty="0" smtClean="0"/>
              <a:t>(atsevišķās procedūrās ir piemērojams tikai šis kritērijs)</a:t>
            </a:r>
            <a:r>
              <a:rPr lang="lv-LV" altLang="lv-LV" sz="2400" dirty="0" smtClean="0"/>
              <a:t>;</a:t>
            </a:r>
          </a:p>
          <a:p>
            <a:pPr marL="0" indent="0">
              <a:buFontTx/>
              <a:buNone/>
              <a:defRPr/>
            </a:pPr>
            <a:r>
              <a:rPr lang="lv-LV" altLang="lv-LV" sz="2400" dirty="0" smtClean="0"/>
              <a:t>9. Īpašas procedūra sociālo un citu īpašu pakalpojumu līgumu slēgšanas tiesību piešķiršanai;</a:t>
            </a:r>
          </a:p>
          <a:p>
            <a:pPr marL="0" indent="0">
              <a:buFontTx/>
              <a:buNone/>
              <a:defRPr/>
            </a:pPr>
            <a:r>
              <a:rPr lang="lv-LV" altLang="lv-LV" sz="2400" dirty="0" smtClean="0"/>
              <a:t>10. Tiek nošķirtas centrālās pārvaldes iestādes no citām pārvaldes iestādēm </a:t>
            </a:r>
            <a:r>
              <a:rPr lang="lv-LV" altLang="lv-LV" sz="2000" dirty="0" smtClean="0"/>
              <a:t>(atšķirīgi iepirkumu procedūru piemērošanas sliekšņi)</a:t>
            </a:r>
            <a:r>
              <a:rPr lang="lv-LV" altLang="lv-LV" sz="2400" dirty="0" smtClean="0"/>
              <a:t>;</a:t>
            </a:r>
          </a:p>
          <a:p>
            <a:pPr marL="0" indent="0">
              <a:buFontTx/>
              <a:buNone/>
              <a:defRPr/>
            </a:pPr>
            <a:r>
              <a:rPr lang="lv-LV" altLang="lv-LV" sz="2400" dirty="0" smtClean="0"/>
              <a:t>11. Īsāki piedāvājumu iesniegšanas termiņi.</a:t>
            </a:r>
          </a:p>
        </p:txBody>
      </p:sp>
      <p:sp>
        <p:nvSpPr>
          <p:cNvPr id="22530" name="Title 1"/>
          <p:cNvSpPr>
            <a:spLocks noGrp="1"/>
          </p:cNvSpPr>
          <p:nvPr>
            <p:ph type="title"/>
          </p:nvPr>
        </p:nvSpPr>
        <p:spPr/>
        <p:txBody>
          <a:bodyPr>
            <a:normAutofit/>
          </a:bodyPr>
          <a:lstStyle/>
          <a:p>
            <a:r>
              <a:rPr lang="lv-LV" altLang="lv-LV" b="1" smtClean="0"/>
              <a:t>Direktīvas 2014/24/ES galvenās izmaiņas (2)</a:t>
            </a:r>
          </a:p>
        </p:txBody>
      </p:sp>
    </p:spTree>
    <p:extLst>
      <p:ext uri="{BB962C8B-B14F-4D97-AF65-F5344CB8AC3E}">
        <p14:creationId xmlns:p14="http://schemas.microsoft.com/office/powerpoint/2010/main" val="10442251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0F86EE7-B8E1-425B-9ABD-52588FCF3BA1}" type="slidenum">
              <a:rPr lang="en-US" altLang="lv-LV" sz="1200" smtClean="0"/>
              <a:pPr>
                <a:spcBef>
                  <a:spcPct val="0"/>
                </a:spcBef>
                <a:buFontTx/>
                <a:buNone/>
              </a:pPr>
              <a:t>13</a:t>
            </a:fld>
            <a:endParaRPr lang="en-US" altLang="lv-LV" sz="1200" smtClean="0"/>
          </a:p>
        </p:txBody>
      </p:sp>
      <p:sp>
        <p:nvSpPr>
          <p:cNvPr id="23555" name="Content Placeholder 2"/>
          <p:cNvSpPr>
            <a:spLocks noGrp="1"/>
          </p:cNvSpPr>
          <p:nvPr>
            <p:ph idx="1"/>
          </p:nvPr>
        </p:nvSpPr>
        <p:spPr>
          <a:prstGeom prst="rect">
            <a:avLst/>
          </a:prstGeom>
        </p:spPr>
        <p:txBody>
          <a:bodyPr/>
          <a:lstStyle/>
          <a:p>
            <a:pPr marL="0" indent="0">
              <a:buFontTx/>
              <a:buNone/>
            </a:pPr>
            <a:r>
              <a:rPr lang="lv-LV" altLang="lv-LV" sz="1800" b="1" smtClean="0"/>
              <a:t>Direktīvu piemēro iepirkumiem, kuru paredzamā vērtība bez PVN ir vienāda ar šādām robežvērtībām vai tās pārsniedz: </a:t>
            </a:r>
          </a:p>
          <a:p>
            <a:pPr marL="0" indent="0">
              <a:buFontTx/>
              <a:buNone/>
            </a:pPr>
            <a:endParaRPr lang="lv-LV" altLang="lv-LV" sz="1600" smtClean="0"/>
          </a:p>
          <a:p>
            <a:pPr marL="0" indent="0">
              <a:buFontTx/>
              <a:buNone/>
            </a:pPr>
            <a:endParaRPr lang="lv-LV" altLang="lv-LV" sz="1600" smtClean="0"/>
          </a:p>
          <a:p>
            <a:pPr marL="0" indent="0">
              <a:buFontTx/>
              <a:buNone/>
            </a:pPr>
            <a:endParaRPr lang="lv-LV" altLang="lv-LV" sz="1600" smtClean="0"/>
          </a:p>
        </p:txBody>
      </p:sp>
      <p:sp>
        <p:nvSpPr>
          <p:cNvPr id="23554" name="Title 1"/>
          <p:cNvSpPr>
            <a:spLocks noGrp="1"/>
          </p:cNvSpPr>
          <p:nvPr>
            <p:ph type="title"/>
          </p:nvPr>
        </p:nvSpPr>
        <p:spPr/>
        <p:txBody>
          <a:bodyPr>
            <a:normAutofit/>
          </a:bodyPr>
          <a:lstStyle/>
          <a:p>
            <a:r>
              <a:rPr lang="lv-LV" altLang="lv-LV" b="1" dirty="0" smtClean="0"/>
              <a:t>Robežvērtības (direktīvas piemērošanai)</a:t>
            </a:r>
          </a:p>
        </p:txBody>
      </p:sp>
      <p:graphicFrame>
        <p:nvGraphicFramePr>
          <p:cNvPr id="6" name="Table 5"/>
          <p:cNvGraphicFramePr>
            <a:graphicFrameLocks noGrp="1"/>
          </p:cNvGraphicFramePr>
          <p:nvPr>
            <p:extLst>
              <p:ext uri="{D42A27DB-BD31-4B8C-83A1-F6EECF244321}">
                <p14:modId xmlns:p14="http://schemas.microsoft.com/office/powerpoint/2010/main" val="1304360111"/>
              </p:ext>
            </p:extLst>
          </p:nvPr>
        </p:nvGraphicFramePr>
        <p:xfrm>
          <a:off x="539552" y="2076188"/>
          <a:ext cx="7964488" cy="4264026"/>
        </p:xfrm>
        <a:graphic>
          <a:graphicData uri="http://schemas.openxmlformats.org/drawingml/2006/table">
            <a:tbl>
              <a:tblPr firstRow="1" bandRow="1">
                <a:tableStyleId>{D7AC3CCA-C797-4891-BE02-D94E43425B78}</a:tableStyleId>
              </a:tblPr>
              <a:tblGrid>
                <a:gridCol w="1991122"/>
                <a:gridCol w="1991122"/>
                <a:gridCol w="3982244"/>
              </a:tblGrid>
              <a:tr h="1188795">
                <a:tc>
                  <a:txBody>
                    <a:bodyPr/>
                    <a:lstStyle/>
                    <a:p>
                      <a:r>
                        <a:rPr lang="lv-LV" sz="1800" b="1" i="0" dirty="0" smtClean="0"/>
                        <a:t>Tagad (PIL) ar izsludināšanu</a:t>
                      </a:r>
                      <a:r>
                        <a:rPr lang="lv-LV" sz="1800" b="1" i="0" baseline="0" dirty="0" smtClean="0"/>
                        <a:t> ESOV</a:t>
                      </a:r>
                      <a:endParaRPr lang="lv-LV" sz="1800" b="1" i="0" dirty="0"/>
                    </a:p>
                  </a:txBody>
                  <a:tcPr marL="91433" marR="91433" marT="45701" marB="45701"/>
                </a:tc>
                <a:tc>
                  <a:txBody>
                    <a:bodyPr/>
                    <a:lstStyle/>
                    <a:p>
                      <a:r>
                        <a:rPr lang="lv-LV" sz="1800" b="1" dirty="0" smtClean="0">
                          <a:latin typeface="+mn-lt"/>
                        </a:rPr>
                        <a:t>Direktīvas 2014/24/ES par procedūru</a:t>
                      </a:r>
                      <a:r>
                        <a:rPr lang="lv-LV" sz="1800" b="1" baseline="0" dirty="0" smtClean="0">
                          <a:latin typeface="+mn-lt"/>
                        </a:rPr>
                        <a:t> piemērošanu</a:t>
                      </a:r>
                      <a:endParaRPr lang="lv-LV" sz="1800" b="1" i="1" dirty="0"/>
                    </a:p>
                  </a:txBody>
                  <a:tcPr marL="91433" marR="9143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pl-PL" sz="1800" b="0" i="0" u="none" strike="noStrike" kern="1200" baseline="0" dirty="0" smtClean="0">
                        <a:solidFill>
                          <a:schemeClr val="dk1"/>
                        </a:solidFill>
                        <a:latin typeface="+mn-lt"/>
                        <a:ea typeface="+mn-ea"/>
                        <a:cs typeface="+mn-cs"/>
                      </a:endParaRPr>
                    </a:p>
                  </a:txBody>
                  <a:tcPr marL="91433" marR="91433" marT="45701" marB="45701"/>
                </a:tc>
              </a:tr>
              <a:tr h="365790">
                <a:tc>
                  <a:txBody>
                    <a:bodyPr/>
                    <a:lstStyle/>
                    <a:p>
                      <a:r>
                        <a:rPr lang="pl-PL" sz="1800" b="0" i="0" u="none" strike="noStrike" kern="1200" baseline="0" dirty="0" smtClean="0">
                          <a:solidFill>
                            <a:schemeClr val="dk1"/>
                          </a:solidFill>
                          <a:latin typeface="+mn-lt"/>
                          <a:ea typeface="+mn-ea"/>
                          <a:cs typeface="+mn-cs"/>
                        </a:rPr>
                        <a:t>5 186 000</a:t>
                      </a:r>
                      <a:r>
                        <a:rPr lang="lv-LV" sz="1800" b="0" i="0" u="none" strike="noStrike" kern="1200" baseline="0" dirty="0" smtClean="0">
                          <a:solidFill>
                            <a:schemeClr val="dk1"/>
                          </a:solidFill>
                          <a:latin typeface="+mn-lt"/>
                          <a:ea typeface="+mn-ea"/>
                          <a:cs typeface="+mn-cs"/>
                        </a:rPr>
                        <a:t> </a:t>
                      </a:r>
                      <a:r>
                        <a:rPr lang="lv-LV" sz="1800" b="0" i="1" u="none" strike="noStrike" kern="1200" baseline="0" dirty="0" smtClean="0">
                          <a:solidFill>
                            <a:schemeClr val="dk1"/>
                          </a:solidFill>
                          <a:latin typeface="+mn-lt"/>
                          <a:ea typeface="+mn-ea"/>
                          <a:cs typeface="+mn-cs"/>
                        </a:rPr>
                        <a:t>eiro</a:t>
                      </a:r>
                      <a:endParaRPr lang="lv-LV" sz="1800" b="0" i="1" dirty="0"/>
                    </a:p>
                  </a:txBody>
                  <a:tcPr marL="91433" marR="91433" marT="45701" marB="45701"/>
                </a:tc>
                <a:tc>
                  <a:txBody>
                    <a:bodyPr/>
                    <a:lstStyle/>
                    <a:p>
                      <a:r>
                        <a:rPr lang="pl-PL" sz="1800" b="0" i="0" u="none" strike="noStrike" kern="1200" baseline="0" dirty="0" smtClean="0">
                          <a:solidFill>
                            <a:schemeClr val="dk1"/>
                          </a:solidFill>
                          <a:latin typeface="+mn-lt"/>
                          <a:ea typeface="+mn-ea"/>
                          <a:cs typeface="+mn-cs"/>
                        </a:rPr>
                        <a:t>5 186 000</a:t>
                      </a:r>
                      <a:r>
                        <a:rPr lang="lv-LV" sz="1800" b="0" i="0" u="none" strike="noStrike" kern="1200" baseline="0" dirty="0" smtClean="0">
                          <a:solidFill>
                            <a:schemeClr val="dk1"/>
                          </a:solidFill>
                          <a:latin typeface="+mn-lt"/>
                          <a:ea typeface="+mn-ea"/>
                          <a:cs typeface="+mn-cs"/>
                        </a:rPr>
                        <a:t> </a:t>
                      </a:r>
                      <a:r>
                        <a:rPr lang="lv-LV" sz="1800" b="0" i="1" u="none" strike="noStrike" kern="1200" baseline="0" dirty="0" smtClean="0">
                          <a:solidFill>
                            <a:schemeClr val="dk1"/>
                          </a:solidFill>
                          <a:latin typeface="+mn-lt"/>
                          <a:ea typeface="+mn-ea"/>
                          <a:cs typeface="+mn-cs"/>
                        </a:rPr>
                        <a:t>eiro</a:t>
                      </a:r>
                      <a:endParaRPr lang="lv-LV" sz="1800" b="0" i="1" dirty="0"/>
                    </a:p>
                  </a:txBody>
                  <a:tcPr marL="91433" marR="9143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sz="1600" b="0" i="0" u="none" strike="noStrike" kern="1200" baseline="0" dirty="0" smtClean="0">
                          <a:solidFill>
                            <a:schemeClr val="dk1"/>
                          </a:solidFill>
                          <a:latin typeface="+mn-lt"/>
                          <a:ea typeface="+mn-ea"/>
                          <a:cs typeface="+mn-cs"/>
                        </a:rPr>
                        <a:t>publiskiem būvdarbu līgumiem</a:t>
                      </a:r>
                    </a:p>
                  </a:txBody>
                  <a:tcPr marL="91433" marR="91433" marT="45701" marB="45701"/>
                </a:tc>
              </a:tr>
              <a:tr h="88049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0" i="0" u="none" strike="noStrike" kern="1200" baseline="0" dirty="0" smtClean="0">
                          <a:solidFill>
                            <a:schemeClr val="dk1"/>
                          </a:solidFill>
                          <a:latin typeface="+mn-lt"/>
                          <a:ea typeface="+mn-ea"/>
                          <a:cs typeface="+mn-cs"/>
                        </a:rPr>
                        <a:t>134 000 </a:t>
                      </a:r>
                      <a:r>
                        <a:rPr lang="lv-LV" sz="1800" b="0" i="1" u="none" strike="noStrike" kern="1200" baseline="0" dirty="0" smtClean="0">
                          <a:solidFill>
                            <a:schemeClr val="dk1"/>
                          </a:solidFill>
                          <a:latin typeface="+mn-lt"/>
                          <a:ea typeface="+mn-ea"/>
                          <a:cs typeface="+mn-cs"/>
                        </a:rPr>
                        <a:t>eiro</a:t>
                      </a:r>
                      <a:endParaRPr lang="lv-LV" sz="1800" b="0" i="1"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lv-LV" sz="1800" b="0" dirty="0"/>
                    </a:p>
                  </a:txBody>
                  <a:tcPr marL="91433" marR="9143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0" i="0" u="none" strike="noStrike" kern="1200" baseline="0" dirty="0" smtClean="0">
                          <a:solidFill>
                            <a:schemeClr val="dk1"/>
                          </a:solidFill>
                          <a:latin typeface="+mn-lt"/>
                          <a:ea typeface="+mn-ea"/>
                          <a:cs typeface="+mn-cs"/>
                        </a:rPr>
                        <a:t>134 000 </a:t>
                      </a:r>
                      <a:r>
                        <a:rPr lang="lv-LV" sz="1800" b="0" i="1" u="none" strike="noStrike" kern="1200" baseline="0" dirty="0" smtClean="0">
                          <a:solidFill>
                            <a:schemeClr val="dk1"/>
                          </a:solidFill>
                          <a:latin typeface="+mn-lt"/>
                          <a:ea typeface="+mn-ea"/>
                          <a:cs typeface="+mn-cs"/>
                        </a:rPr>
                        <a:t>eiro</a:t>
                      </a:r>
                      <a:endParaRPr lang="lv-LV" sz="1800" b="0" i="1" dirty="0" smtClean="0"/>
                    </a:p>
                  </a:txBody>
                  <a:tcPr marL="91433" marR="9143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kern="1200" dirty="0" smtClean="0">
                          <a:solidFill>
                            <a:schemeClr val="dk1"/>
                          </a:solidFill>
                          <a:effectLst/>
                          <a:latin typeface="+mn-lt"/>
                          <a:ea typeface="+mn-ea"/>
                          <a:cs typeface="+mn-cs"/>
                        </a:rPr>
                        <a:t>centrālās pārvaldes iestāžu slēgtajiem piegādes un pakalpojumu līgumiem, kā arī rīkotajiem metu konkursiem</a:t>
                      </a:r>
                      <a:endParaRPr lang="lv-LV" sz="1600" b="0" i="0" u="none" strike="noStrike" kern="1200" baseline="0" dirty="0" smtClean="0">
                        <a:solidFill>
                          <a:schemeClr val="dk1"/>
                        </a:solidFill>
                        <a:latin typeface="+mn-lt"/>
                        <a:ea typeface="+mn-ea"/>
                        <a:cs typeface="+mn-cs"/>
                      </a:endParaRPr>
                    </a:p>
                  </a:txBody>
                  <a:tcPr marL="91433" marR="91433" marT="45701" marB="45701"/>
                </a:tc>
              </a:tr>
              <a:tr h="9144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1" dirty="0" smtClean="0">
                          <a:solidFill>
                            <a:schemeClr val="tx1"/>
                          </a:solidFill>
                        </a:rPr>
                        <a:t>PIL nav atrunāts</a:t>
                      </a:r>
                      <a:endParaRPr lang="lv-LV" sz="1800" b="1" dirty="0">
                        <a:solidFill>
                          <a:schemeClr val="tx1"/>
                        </a:solidFill>
                      </a:endParaRPr>
                    </a:p>
                  </a:txBody>
                  <a:tcPr marL="91433" marR="9143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1" i="0" u="none" strike="noStrike" kern="1200" baseline="0" dirty="0" smtClean="0">
                          <a:solidFill>
                            <a:schemeClr val="tx1"/>
                          </a:solidFill>
                          <a:latin typeface="+mn-lt"/>
                          <a:ea typeface="+mn-ea"/>
                          <a:cs typeface="+mn-cs"/>
                        </a:rPr>
                        <a:t>207 000 </a:t>
                      </a:r>
                      <a:r>
                        <a:rPr lang="lv-LV" sz="1800" b="1" i="1" u="none" strike="noStrike" kern="1200" baseline="0" dirty="0" smtClean="0">
                          <a:solidFill>
                            <a:schemeClr val="tx1"/>
                          </a:solidFill>
                          <a:latin typeface="+mn-lt"/>
                          <a:ea typeface="+mn-ea"/>
                          <a:cs typeface="+mn-cs"/>
                        </a:rPr>
                        <a:t>eiro</a:t>
                      </a:r>
                      <a:endParaRPr lang="lv-LV" sz="1800" b="1" i="1" dirty="0" smtClean="0">
                        <a:solidFill>
                          <a:schemeClr val="tx1"/>
                        </a:solidFill>
                      </a:endParaRPr>
                    </a:p>
                  </a:txBody>
                  <a:tcPr marL="91433" marR="9143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b="1" kern="1200" dirty="0" smtClean="0">
                          <a:solidFill>
                            <a:schemeClr val="tx1"/>
                          </a:solidFill>
                          <a:effectLst/>
                          <a:latin typeface="+mn-lt"/>
                          <a:ea typeface="+mn-ea"/>
                          <a:cs typeface="+mn-cs"/>
                        </a:rPr>
                        <a:t>pārējo pārvaldes iestāžu slēgtajiem piegādes un pakalpojumu līgumiem, kā arī rīkotajiem metu konkursiem</a:t>
                      </a:r>
                      <a:endParaRPr lang="lv-LV" sz="1600" b="1" i="0" u="none" strike="noStrike" kern="1200" baseline="0" dirty="0" smtClean="0">
                        <a:solidFill>
                          <a:schemeClr val="tx1"/>
                        </a:solidFill>
                        <a:latin typeface="+mn-lt"/>
                        <a:ea typeface="+mn-ea"/>
                        <a:cs typeface="+mn-cs"/>
                      </a:endParaRPr>
                    </a:p>
                  </a:txBody>
                  <a:tcPr marL="91433" marR="91433" marT="45701" marB="45701"/>
                </a:tc>
              </a:tr>
              <a:tr h="9144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1" dirty="0" smtClean="0">
                          <a:solidFill>
                            <a:schemeClr val="tx1"/>
                          </a:solidFill>
                        </a:rPr>
                        <a:t>PIL nav atrunāts</a:t>
                      </a:r>
                      <a:endParaRPr lang="lv-LV" sz="1800" b="1" dirty="0">
                        <a:solidFill>
                          <a:schemeClr val="tx1"/>
                        </a:solidFill>
                      </a:endParaRPr>
                    </a:p>
                  </a:txBody>
                  <a:tcPr marL="91433" marR="9143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b="1" i="0" u="none" strike="noStrike" kern="1200" baseline="0" dirty="0" smtClean="0">
                          <a:solidFill>
                            <a:schemeClr val="tx1"/>
                          </a:solidFill>
                          <a:latin typeface="+mn-lt"/>
                          <a:ea typeface="+mn-ea"/>
                          <a:cs typeface="+mn-cs"/>
                        </a:rPr>
                        <a:t>750 000 </a:t>
                      </a:r>
                      <a:r>
                        <a:rPr lang="lv-LV" sz="1800" b="1" i="1" u="none" strike="noStrike" kern="1200" baseline="0" dirty="0" smtClean="0">
                          <a:solidFill>
                            <a:schemeClr val="tx1"/>
                          </a:solidFill>
                          <a:latin typeface="+mn-lt"/>
                          <a:ea typeface="+mn-ea"/>
                          <a:cs typeface="+mn-cs"/>
                        </a:rPr>
                        <a:t>eiro</a:t>
                      </a:r>
                      <a:endParaRPr lang="lv-LV" sz="1800" b="1" i="1" dirty="0" smtClean="0">
                        <a:solidFill>
                          <a:schemeClr val="tx1"/>
                        </a:solidFill>
                      </a:endParaRPr>
                    </a:p>
                  </a:txBody>
                  <a:tcPr marL="91433" marR="91433" marT="45701" marB="4570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b="1" kern="1200" dirty="0" smtClean="0">
                          <a:solidFill>
                            <a:schemeClr val="tx1"/>
                          </a:solidFill>
                          <a:effectLst/>
                          <a:latin typeface="+mn-lt"/>
                          <a:ea typeface="+mn-ea"/>
                          <a:cs typeface="+mn-cs"/>
                        </a:rPr>
                        <a:t>līgumiem par sociālajiem un citiem īpašiem pakalpojumiem</a:t>
                      </a:r>
                      <a:r>
                        <a:rPr lang="lv-LV" sz="1600" b="1" kern="1200" baseline="0" dirty="0" smtClean="0">
                          <a:solidFill>
                            <a:schemeClr val="tx1"/>
                          </a:solidFill>
                          <a:effectLst/>
                          <a:latin typeface="+mn-lt"/>
                          <a:ea typeface="+mn-ea"/>
                          <a:cs typeface="+mn-cs"/>
                        </a:rPr>
                        <a:t> (uzskaitīti</a:t>
                      </a:r>
                      <a:r>
                        <a:rPr lang="lv-LV" sz="1600" b="1" kern="1200" dirty="0" smtClean="0">
                          <a:solidFill>
                            <a:schemeClr val="tx1"/>
                          </a:solidFill>
                          <a:effectLst/>
                          <a:latin typeface="+mn-lt"/>
                          <a:ea typeface="+mn-ea"/>
                          <a:cs typeface="+mn-cs"/>
                        </a:rPr>
                        <a:t> direktīvas XIV pielikumā)</a:t>
                      </a:r>
                      <a:endParaRPr lang="lv-LV" sz="1600" b="1" dirty="0" smtClean="0">
                        <a:solidFill>
                          <a:schemeClr val="tx1"/>
                        </a:solidFill>
                      </a:endParaRPr>
                    </a:p>
                  </a:txBody>
                  <a:tcPr marL="91433" marR="91433" marT="45701" marB="45701"/>
                </a:tc>
              </a:tr>
            </a:tbl>
          </a:graphicData>
        </a:graphic>
      </p:graphicFrame>
    </p:spTree>
    <p:extLst>
      <p:ext uri="{BB962C8B-B14F-4D97-AF65-F5344CB8AC3E}">
        <p14:creationId xmlns:p14="http://schemas.microsoft.com/office/powerpoint/2010/main" val="35941814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4EA69DC-E252-4959-8CA5-1793CA8A4C8E}" type="slidenum">
              <a:rPr lang="en-US" altLang="lv-LV" sz="1200" smtClean="0"/>
              <a:pPr>
                <a:spcBef>
                  <a:spcPct val="0"/>
                </a:spcBef>
                <a:buFontTx/>
                <a:buNone/>
              </a:pPr>
              <a:t>14</a:t>
            </a:fld>
            <a:endParaRPr lang="en-US" altLang="lv-LV" sz="1200" smtClean="0"/>
          </a:p>
        </p:txBody>
      </p:sp>
      <p:sp>
        <p:nvSpPr>
          <p:cNvPr id="24579" name="Content Placeholder 2"/>
          <p:cNvSpPr>
            <a:spLocks noGrp="1"/>
          </p:cNvSpPr>
          <p:nvPr>
            <p:ph idx="1"/>
          </p:nvPr>
        </p:nvSpPr>
        <p:spPr>
          <a:prstGeom prst="rect">
            <a:avLst/>
          </a:prstGeom>
        </p:spPr>
        <p:txBody>
          <a:bodyPr/>
          <a:lstStyle/>
          <a:p>
            <a:pPr>
              <a:spcAft>
                <a:spcPts val="600"/>
              </a:spcAft>
            </a:pPr>
            <a:r>
              <a:rPr lang="lv-LV" altLang="lv-LV" sz="2400" smtClean="0"/>
              <a:t>Atklāta procedūra (27.pants),</a:t>
            </a:r>
          </a:p>
          <a:p>
            <a:pPr>
              <a:spcAft>
                <a:spcPts val="600"/>
              </a:spcAft>
            </a:pPr>
            <a:r>
              <a:rPr lang="lv-LV" altLang="lv-LV" sz="2400" smtClean="0"/>
              <a:t>Slēgta procedūra (28.pants),</a:t>
            </a:r>
          </a:p>
          <a:p>
            <a:pPr>
              <a:spcAft>
                <a:spcPts val="600"/>
              </a:spcAft>
            </a:pPr>
            <a:r>
              <a:rPr lang="lv-LV" altLang="lv-LV" sz="2400" smtClean="0"/>
              <a:t>Konkursa dialogs (30.pants),</a:t>
            </a:r>
          </a:p>
          <a:p>
            <a:pPr>
              <a:spcAft>
                <a:spcPts val="600"/>
              </a:spcAft>
            </a:pPr>
            <a:r>
              <a:rPr lang="lv-LV" altLang="lv-LV" sz="2400" smtClean="0"/>
              <a:t>Sarunu procedūra bez iepriekšējas publicēšanas (32.pants),</a:t>
            </a:r>
          </a:p>
          <a:p>
            <a:pPr>
              <a:spcAft>
                <a:spcPts val="600"/>
              </a:spcAft>
            </a:pPr>
            <a:r>
              <a:rPr lang="lv-LV" altLang="lv-LV" sz="2400" smtClean="0"/>
              <a:t>Metu konkurss (III sadaļas II nodaļa),</a:t>
            </a:r>
          </a:p>
          <a:p>
            <a:pPr>
              <a:spcAft>
                <a:spcPts val="600"/>
              </a:spcAft>
            </a:pPr>
            <a:r>
              <a:rPr lang="lv-LV" altLang="lv-LV" sz="2400" b="1" smtClean="0"/>
              <a:t>Inovāciju partnerība (31.pants),</a:t>
            </a:r>
          </a:p>
          <a:p>
            <a:pPr>
              <a:spcAft>
                <a:spcPts val="600"/>
              </a:spcAft>
            </a:pPr>
            <a:r>
              <a:rPr lang="lv-LV" altLang="lv-LV" sz="2400" b="1" smtClean="0"/>
              <a:t>Konkursa procedūra ar sarunām (29.pants),</a:t>
            </a:r>
          </a:p>
          <a:p>
            <a:pPr>
              <a:spcAft>
                <a:spcPts val="600"/>
              </a:spcAft>
            </a:pPr>
            <a:r>
              <a:rPr lang="lv-LV" altLang="lv-LV" sz="2400" b="1" smtClean="0"/>
              <a:t>Sociālo un citu īpašo pakalpojumu līguma slēgšanas tiesību piešķiršanas procedūra (74.pants).</a:t>
            </a:r>
          </a:p>
        </p:txBody>
      </p:sp>
      <p:sp>
        <p:nvSpPr>
          <p:cNvPr id="24578" name="Title 1"/>
          <p:cNvSpPr>
            <a:spLocks noGrp="1"/>
          </p:cNvSpPr>
          <p:nvPr>
            <p:ph type="title"/>
          </p:nvPr>
        </p:nvSpPr>
        <p:spPr/>
        <p:txBody>
          <a:bodyPr/>
          <a:lstStyle/>
          <a:p>
            <a:r>
              <a:rPr lang="lv-LV" altLang="lv-LV" b="1" smtClean="0"/>
              <a:t>Iepirkuma procedūras</a:t>
            </a:r>
          </a:p>
        </p:txBody>
      </p:sp>
    </p:spTree>
    <p:extLst>
      <p:ext uri="{BB962C8B-B14F-4D97-AF65-F5344CB8AC3E}">
        <p14:creationId xmlns:p14="http://schemas.microsoft.com/office/powerpoint/2010/main" val="30140998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63"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881626-915E-4622-B53D-733C83BA510E}" type="slidenum">
              <a:rPr lang="en-US" altLang="lv-LV" sz="1200" smtClean="0"/>
              <a:pPr>
                <a:spcBef>
                  <a:spcPct val="0"/>
                </a:spcBef>
                <a:buFontTx/>
                <a:buNone/>
              </a:pPr>
              <a:t>15</a:t>
            </a:fld>
            <a:endParaRPr lang="en-US" altLang="lv-LV" sz="1200" smtClean="0"/>
          </a:p>
        </p:txBody>
      </p:sp>
      <p:graphicFrame>
        <p:nvGraphicFramePr>
          <p:cNvPr id="5" name="Content Placeholder 4"/>
          <p:cNvGraphicFramePr>
            <a:graphicFrameLocks noGrp="1"/>
          </p:cNvGraphicFramePr>
          <p:nvPr>
            <p:ph idx="1"/>
          </p:nvPr>
        </p:nvGraphicFramePr>
        <p:xfrm>
          <a:off x="457200" y="1268413"/>
          <a:ext cx="8229600" cy="5413374"/>
        </p:xfrm>
        <a:graphic>
          <a:graphicData uri="http://schemas.openxmlformats.org/drawingml/2006/table">
            <a:tbl>
              <a:tblPr firstRow="1" bandRow="1">
                <a:tableStyleId>{21E4AEA4-8DFA-4A89-87EB-49C32662AFE0}</a:tableStyleId>
              </a:tblPr>
              <a:tblGrid>
                <a:gridCol w="2743200"/>
                <a:gridCol w="2743200"/>
                <a:gridCol w="2743200"/>
              </a:tblGrid>
              <a:tr h="3047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altLang="lv-LV" sz="1400" b="1" u="none" dirty="0" smtClean="0">
                          <a:solidFill>
                            <a:schemeClr val="tx1"/>
                          </a:solidFill>
                        </a:rPr>
                        <a:t>Konkursa procedūra ar sarunām</a:t>
                      </a:r>
                      <a:endParaRPr lang="lv-LV" sz="1400" b="1" u="none" dirty="0" smtClean="0">
                        <a:solidFill>
                          <a:schemeClr val="tx1"/>
                        </a:solidFill>
                      </a:endParaRPr>
                    </a:p>
                  </a:txBody>
                  <a:tcPr marL="82125" marR="82125" marT="45715" marB="45715">
                    <a:solidFill>
                      <a:schemeClr val="accent3">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altLang="lv-LV" sz="1400" b="1" u="none" dirty="0" smtClean="0">
                          <a:solidFill>
                            <a:schemeClr val="tx1"/>
                          </a:solidFill>
                        </a:rPr>
                        <a:t>Konkursa dialogs</a:t>
                      </a:r>
                    </a:p>
                  </a:txBody>
                  <a:tcPr marL="82125" marR="82125" marT="45715" marB="45715">
                    <a:solidFill>
                      <a:schemeClr val="accent3">
                        <a:lumMod val="9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altLang="lv-LV" sz="1400" b="1" u="none" dirty="0" smtClean="0">
                          <a:solidFill>
                            <a:schemeClr val="tx1"/>
                          </a:solidFill>
                        </a:rPr>
                        <a:t>Inovācijas partnerība</a:t>
                      </a:r>
                    </a:p>
                  </a:txBody>
                  <a:tcPr marL="82125" marR="82125" marT="45715" marB="45715">
                    <a:solidFill>
                      <a:schemeClr val="accent3">
                        <a:lumMod val="95000"/>
                      </a:schemeClr>
                    </a:solidFill>
                  </a:tcPr>
                </a:tc>
              </a:tr>
              <a:tr h="731523">
                <a:tc>
                  <a:txBody>
                    <a:bodyPr/>
                    <a:lstStyle/>
                    <a:p>
                      <a:r>
                        <a:rPr lang="lv-LV" sz="1400" dirty="0" smtClean="0"/>
                        <a:t>Divu posmu iepirkuma procedūra</a:t>
                      </a:r>
                      <a:endParaRPr lang="lv-LV" sz="1400" dirty="0"/>
                    </a:p>
                  </a:txBody>
                  <a:tcPr marL="82125" marR="82125" marT="45715" marB="45715"/>
                </a:tc>
                <a:tc>
                  <a:txBody>
                    <a:bodyPr/>
                    <a:lstStyle/>
                    <a:p>
                      <a:r>
                        <a:rPr lang="lv-LV" altLang="lv-LV" sz="1400" dirty="0" smtClean="0"/>
                        <a:t>Iepirkuma procedūra ar vairākiem posmiem (pasūtītāja noteiktie)</a:t>
                      </a:r>
                      <a:endParaRPr lang="lv-LV" sz="1400" dirty="0"/>
                    </a:p>
                  </a:txBody>
                  <a:tcPr marL="82125" marR="82125"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altLang="lv-LV" sz="1400" dirty="0" smtClean="0"/>
                        <a:t>Iepirkuma procedūra ar vairākiem posmiem,</a:t>
                      </a:r>
                      <a:r>
                        <a:rPr lang="lv-LV" altLang="lv-LV" sz="1400" baseline="0" dirty="0" smtClean="0"/>
                        <a:t> kas pieļauj salīdzinoši lielu rīcības brīvību</a:t>
                      </a:r>
                      <a:endParaRPr lang="lv-LV" sz="1400" dirty="0" smtClean="0"/>
                    </a:p>
                  </a:txBody>
                  <a:tcPr marL="82125" marR="82125" marT="45715" marB="45715"/>
                </a:tc>
              </a:tr>
              <a:tr h="11582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u="none" dirty="0" smtClean="0"/>
                        <a:t>Apraksta</a:t>
                      </a:r>
                      <a:r>
                        <a:rPr lang="lv-LV" sz="1400" u="none" baseline="0" dirty="0" smtClean="0"/>
                        <a:t> vajadzības, nepieciešamos piegāžu, būvdarbu vai pakalpojumu raksturlielumus, nosaka minimālās prasības un kritērijus</a:t>
                      </a:r>
                      <a:endParaRPr lang="lv-LV" sz="1400" u="none" dirty="0" smtClean="0"/>
                    </a:p>
                  </a:txBody>
                  <a:tcPr marL="82125" marR="82125"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altLang="lv-LV" sz="1400" dirty="0" smtClean="0"/>
                        <a:t>Definē vajadzības un prasības,</a:t>
                      </a:r>
                      <a:r>
                        <a:rPr lang="lv-LV" altLang="lv-LV" sz="1400" baseline="0" dirty="0" smtClean="0"/>
                        <a:t> kritērijus</a:t>
                      </a:r>
                      <a:endParaRPr lang="lv-LV" altLang="lv-LV" sz="1400" dirty="0" smtClean="0"/>
                    </a:p>
                  </a:txBody>
                  <a:tcPr marL="82125" marR="82125"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dirty="0" smtClean="0"/>
                        <a:t>Vajadzība pēc inovatīva</a:t>
                      </a:r>
                      <a:r>
                        <a:rPr lang="lv-LV" sz="1400" baseline="0" dirty="0" smtClean="0"/>
                        <a:t> produkta, ko nevar apmierināt, iegādājoties tādus produktus, pakalpojumus vai būvdarbus, kas ir pieejami tirgū, nosaka minimālās prasības </a:t>
                      </a:r>
                    </a:p>
                  </a:txBody>
                  <a:tcPr marL="82125" marR="82125" marT="45715" marB="45715"/>
                </a:tc>
              </a:tr>
              <a:tr h="341972">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lv-LV" sz="1400" baseline="0" dirty="0" smtClean="0"/>
                        <a:t>Sarunu gaitā var samazināt piedāvājumu skaitu</a:t>
                      </a:r>
                    </a:p>
                  </a:txBody>
                  <a:tcPr marL="82125" marR="82125" marT="45715" marB="45715" anchor="ct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v-LV" altLang="lv-LV" sz="1400" dirty="0" smtClean="0"/>
                    </a:p>
                  </a:txBody>
                  <a:tcPr marT="45714" marB="45714"/>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lv-LV" sz="1400" baseline="0" dirty="0" smtClean="0"/>
                    </a:p>
                  </a:txBody>
                  <a:tcPr marT="45714" marB="45714"/>
                </a:tc>
              </a:tr>
              <a:tr h="5718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aseline="0" dirty="0" smtClean="0"/>
                        <a:t>Sarunu gaitā nevar mainīties minimālās prasības un kritēriji</a:t>
                      </a:r>
                    </a:p>
                  </a:txBody>
                  <a:tcPr marL="82125" marR="82125"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altLang="lv-LV" sz="1400" dirty="0" smtClean="0"/>
                        <a:t>Var apspriest</a:t>
                      </a:r>
                      <a:r>
                        <a:rPr lang="lv-LV" altLang="lv-LV" sz="1400" baseline="0" dirty="0" smtClean="0"/>
                        <a:t> visus iepirkuma aspektus</a:t>
                      </a:r>
                    </a:p>
                  </a:txBody>
                  <a:tcPr marL="82125" marR="82125" marT="45715" marB="4571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u="none" dirty="0" smtClean="0"/>
                        <a:t>Sarunu gaitā nevar mainīties</a:t>
                      </a:r>
                      <a:r>
                        <a:rPr lang="lv-LV" sz="1400" u="none" baseline="0" dirty="0" smtClean="0"/>
                        <a:t> minimālās prasības un kritēriji</a:t>
                      </a:r>
                      <a:endParaRPr lang="lv-LV" sz="1400" u="none" dirty="0" smtClean="0"/>
                    </a:p>
                  </a:txBody>
                  <a:tcPr marL="82125" marR="82125" marT="45715" marB="45715"/>
                </a:tc>
              </a:tr>
              <a:tr h="731523">
                <a:tc>
                  <a:txBody>
                    <a:bodyPr/>
                    <a:lstStyle/>
                    <a:p>
                      <a:r>
                        <a:rPr lang="lv-LV" sz="1400" baseline="0" dirty="0" smtClean="0"/>
                        <a:t>Izvēles kritērijs gan zemākā cena, gan saimnieciski izdevīgākais piedāvājums</a:t>
                      </a:r>
                      <a:endParaRPr lang="lv-LV" sz="1400" dirty="0"/>
                    </a:p>
                  </a:txBody>
                  <a:tcPr marL="82125" marR="82125" marT="45715" marB="45715"/>
                </a:tc>
                <a:tc gridSpan="2">
                  <a:txBody>
                    <a:bodyPr/>
                    <a:lstStyle/>
                    <a:p>
                      <a:pPr algn="ctr"/>
                      <a:r>
                        <a:rPr lang="lv-LV" sz="1400" dirty="0" smtClean="0"/>
                        <a:t>Izvēles kritērijs</a:t>
                      </a:r>
                      <a:r>
                        <a:rPr lang="lv-LV" sz="1400" baseline="0" dirty="0" smtClean="0"/>
                        <a:t> tikai labākās cenas un kvalitātes attiecība</a:t>
                      </a:r>
                      <a:endParaRPr lang="lv-LV" sz="1400" dirty="0"/>
                    </a:p>
                  </a:txBody>
                  <a:tcPr marL="82125" marR="82125" marT="45715" marB="45715" anchor="ctr"/>
                </a:tc>
                <a:tc hMerge="1">
                  <a:txBody>
                    <a:bodyPr/>
                    <a:lstStyle/>
                    <a:p>
                      <a:endParaRPr lang="lv-LV" sz="1400" dirty="0"/>
                    </a:p>
                  </a:txBody>
                  <a:tcPr marT="45714" marB="45714"/>
                </a:tc>
              </a:tr>
              <a:tr h="786716">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baseline="0" dirty="0" smtClean="0"/>
                        <a:t>Līgumslēdzējas iestādes balstoties uz sākotnējiem piedāvājumiem, līguma slēgšanas tiesības var piešķirt bez sarunām</a:t>
                      </a:r>
                    </a:p>
                  </a:txBody>
                  <a:tcPr marL="82125" marR="82125" marT="45715" marB="45715"/>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400" dirty="0" smtClean="0"/>
                        <a:t>Dalībniekiem var paredzēt godalgas vai maksājumus.</a:t>
                      </a:r>
                    </a:p>
                  </a:txBody>
                  <a:tcPr marL="82125" marR="82125" marT="45715" marB="45715"/>
                </a:tc>
                <a:tc>
                  <a:txBody>
                    <a:bodyPr/>
                    <a:lstStyle/>
                    <a:p>
                      <a:pPr>
                        <a:defRPr/>
                      </a:pPr>
                      <a:r>
                        <a:rPr lang="lv-LV" sz="1400" u="none" dirty="0" smtClean="0"/>
                        <a:t>Partneris var</a:t>
                      </a:r>
                      <a:r>
                        <a:rPr lang="lv-LV" sz="1400" u="none" baseline="0" dirty="0" smtClean="0"/>
                        <a:t> būt piegādātājs, kas veic pētniecības un produktu attīstīšanas darbības.</a:t>
                      </a:r>
                    </a:p>
                  </a:txBody>
                  <a:tcPr marL="82125" marR="82125" marT="45715" marB="45715">
                    <a:lnB w="12700" cap="flat" cmpd="sng" algn="ctr">
                      <a:solidFill>
                        <a:schemeClr val="tx1"/>
                      </a:solidFill>
                      <a:prstDash val="solid"/>
                      <a:round/>
                      <a:headEnd type="none" w="med" len="med"/>
                      <a:tailEnd type="none" w="med" len="med"/>
                    </a:lnB>
                  </a:tcPr>
                </a:tc>
              </a:tr>
              <a:tr h="786716">
                <a:tc vMerge="1">
                  <a:txBody>
                    <a:bodyPr/>
                    <a:lstStyle/>
                    <a:p>
                      <a:endParaRPr lang="lv-LV"/>
                    </a:p>
                  </a:txBody>
                  <a:tcPr/>
                </a:tc>
                <a:tc vMerge="1">
                  <a:txBody>
                    <a:bodyPr/>
                    <a:lstStyle/>
                    <a:p>
                      <a:endParaRPr lang="lv-LV"/>
                    </a:p>
                  </a:txBody>
                  <a:tcPr/>
                </a:tc>
                <a:tc>
                  <a:txBody>
                    <a:bodyPr/>
                    <a:lstStyle/>
                    <a:p>
                      <a:pPr>
                        <a:defRPr/>
                      </a:pPr>
                      <a:r>
                        <a:rPr lang="lv-LV" sz="1400" u="none" baseline="0" dirty="0" smtClean="0"/>
                        <a:t>Atlīdzības izmaksāšana partneriem procedūras laikā. </a:t>
                      </a:r>
                    </a:p>
                  </a:txBody>
                  <a:tcPr marL="82125" marR="82125" marT="45715" marB="45715">
                    <a:lnT w="12700" cap="flat" cmpd="sng" algn="ctr">
                      <a:solidFill>
                        <a:schemeClr val="tx1"/>
                      </a:solidFill>
                      <a:prstDash val="solid"/>
                      <a:round/>
                      <a:headEnd type="none" w="med" len="med"/>
                      <a:tailEnd type="none" w="med" len="med"/>
                    </a:lnT>
                  </a:tcPr>
                </a:tc>
              </a:tr>
            </a:tbl>
          </a:graphicData>
        </a:graphic>
      </p:graphicFrame>
      <p:sp>
        <p:nvSpPr>
          <p:cNvPr id="26626" name="Title 1"/>
          <p:cNvSpPr>
            <a:spLocks noGrp="1"/>
          </p:cNvSpPr>
          <p:nvPr>
            <p:ph type="title"/>
          </p:nvPr>
        </p:nvSpPr>
        <p:spPr>
          <a:xfrm>
            <a:off x="467544" y="476672"/>
            <a:ext cx="5832648" cy="504008"/>
          </a:xfrm>
        </p:spPr>
        <p:txBody>
          <a:bodyPr>
            <a:noAutofit/>
          </a:bodyPr>
          <a:lstStyle/>
          <a:p>
            <a:r>
              <a:rPr lang="lv-LV" altLang="lv-LV" sz="2000" dirty="0"/>
              <a:t>Konkursa procedūra ar sarunām </a:t>
            </a:r>
            <a:br>
              <a:rPr lang="lv-LV" altLang="lv-LV" sz="2000" dirty="0"/>
            </a:br>
            <a:r>
              <a:rPr lang="lv-LV" altLang="lv-LV" sz="2000" dirty="0" err="1"/>
              <a:t>vs</a:t>
            </a:r>
            <a:r>
              <a:rPr lang="lv-LV" altLang="lv-LV" sz="2000" dirty="0"/>
              <a:t> </a:t>
            </a:r>
            <a:r>
              <a:rPr lang="lv-LV" altLang="lv-LV" sz="2000" b="1" dirty="0" smtClean="0"/>
              <a:t>Konkursa dialogs </a:t>
            </a:r>
            <a:r>
              <a:rPr lang="lv-LV" altLang="lv-LV" sz="2000" b="1" dirty="0" err="1" smtClean="0"/>
              <a:t>vs</a:t>
            </a:r>
            <a:r>
              <a:rPr lang="lv-LV" altLang="lv-LV" sz="2000" b="1" dirty="0" smtClean="0"/>
              <a:t> Inovācijas partnerība</a:t>
            </a:r>
          </a:p>
        </p:txBody>
      </p:sp>
    </p:spTree>
    <p:extLst>
      <p:ext uri="{BB962C8B-B14F-4D97-AF65-F5344CB8AC3E}">
        <p14:creationId xmlns:p14="http://schemas.microsoft.com/office/powerpoint/2010/main" val="68358934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23"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8572F20-6D43-4409-98AD-A55AE469AEF2}" type="slidenum">
              <a:rPr lang="en-US" altLang="lv-LV" sz="1200" smtClean="0"/>
              <a:pPr>
                <a:spcBef>
                  <a:spcPct val="0"/>
                </a:spcBef>
                <a:buFontTx/>
                <a:buNone/>
              </a:pPr>
              <a:t>16</a:t>
            </a:fld>
            <a:endParaRPr lang="en-US" altLang="lv-LV" sz="1200" smtClean="0"/>
          </a:p>
        </p:txBody>
      </p:sp>
      <p:graphicFrame>
        <p:nvGraphicFramePr>
          <p:cNvPr id="5" name="Content Placeholder 4"/>
          <p:cNvGraphicFramePr>
            <a:graphicFrameLocks noGrp="1"/>
          </p:cNvGraphicFramePr>
          <p:nvPr>
            <p:ph idx="1"/>
          </p:nvPr>
        </p:nvGraphicFramePr>
        <p:xfrm>
          <a:off x="457200" y="1268413"/>
          <a:ext cx="8229602" cy="5546627"/>
        </p:xfrm>
        <a:graphic>
          <a:graphicData uri="http://schemas.openxmlformats.org/drawingml/2006/table">
            <a:tbl>
              <a:tblPr firstRow="1" bandRow="1">
                <a:tableStyleId>{21E4AEA4-8DFA-4A89-87EB-49C32662AFE0}</a:tableStyleId>
              </a:tblPr>
              <a:tblGrid>
                <a:gridCol w="2494622"/>
                <a:gridCol w="1490566"/>
                <a:gridCol w="1944216"/>
                <a:gridCol w="2300198"/>
              </a:tblGrid>
              <a:tr h="382509">
                <a:tc gridSpan="2">
                  <a:txBody>
                    <a:bodyPr/>
                    <a:lstStyle/>
                    <a:p>
                      <a:pPr algn="ctr"/>
                      <a:r>
                        <a:rPr lang="lv-LV" sz="1800" dirty="0" smtClean="0">
                          <a:solidFill>
                            <a:schemeClr val="tx1"/>
                          </a:solidFill>
                        </a:rPr>
                        <a:t>Procedūras</a:t>
                      </a:r>
                      <a:endParaRPr lang="lv-LV" sz="1800" dirty="0">
                        <a:solidFill>
                          <a:schemeClr val="tx1"/>
                        </a:solidFill>
                      </a:endParaRPr>
                    </a:p>
                  </a:txBody>
                  <a:tcPr marL="82299" marR="82299" marT="45719" marB="45719">
                    <a:solidFill>
                      <a:schemeClr val="accent3">
                        <a:lumMod val="95000"/>
                      </a:schemeClr>
                    </a:solidFill>
                  </a:tcPr>
                </a:tc>
                <a:tc hMerge="1">
                  <a:txBody>
                    <a:bodyPr/>
                    <a:lstStyle/>
                    <a:p>
                      <a:endParaRPr lang="lv-LV"/>
                    </a:p>
                  </a:txBody>
                  <a:tcPr/>
                </a:tc>
                <a:tc>
                  <a:txBody>
                    <a:bodyPr/>
                    <a:lstStyle/>
                    <a:p>
                      <a:pPr algn="ctr"/>
                      <a:r>
                        <a:rPr lang="lv-LV" sz="1800" dirty="0" smtClean="0">
                          <a:solidFill>
                            <a:schemeClr val="tx1"/>
                          </a:solidFill>
                        </a:rPr>
                        <a:t>Tagad PIL</a:t>
                      </a:r>
                      <a:endParaRPr lang="lv-LV" sz="1800" dirty="0">
                        <a:solidFill>
                          <a:schemeClr val="tx1"/>
                        </a:solidFill>
                      </a:endParaRPr>
                    </a:p>
                  </a:txBody>
                  <a:tcPr marL="82299" marR="82299" marT="45719" marB="45719">
                    <a:solidFill>
                      <a:schemeClr val="accent3">
                        <a:lumMod val="95000"/>
                      </a:schemeClr>
                    </a:solidFill>
                  </a:tcPr>
                </a:tc>
                <a:tc>
                  <a:txBody>
                    <a:bodyPr/>
                    <a:lstStyle/>
                    <a:p>
                      <a:pPr algn="ctr"/>
                      <a:r>
                        <a:rPr lang="lv-LV" sz="1800" dirty="0" smtClean="0">
                          <a:solidFill>
                            <a:schemeClr val="tx1"/>
                          </a:solidFill>
                        </a:rPr>
                        <a:t>Direktīvā</a:t>
                      </a:r>
                      <a:endParaRPr lang="lv-LV" sz="1800" dirty="0">
                        <a:solidFill>
                          <a:schemeClr val="tx1"/>
                        </a:solidFill>
                      </a:endParaRPr>
                    </a:p>
                  </a:txBody>
                  <a:tcPr marL="82299" marR="82299" marT="45719" marB="45719">
                    <a:solidFill>
                      <a:schemeClr val="accent3">
                        <a:lumMod val="95000"/>
                      </a:schemeClr>
                    </a:solidFill>
                  </a:tcPr>
                </a:tc>
              </a:tr>
              <a:tr h="662655">
                <a:tc gridSpan="2">
                  <a:txBody>
                    <a:bodyPr/>
                    <a:lstStyle/>
                    <a:p>
                      <a:r>
                        <a:rPr lang="lv-LV" sz="1600" u="none" dirty="0" smtClean="0"/>
                        <a:t>Atklātā procedūra</a:t>
                      </a:r>
                    </a:p>
                    <a:p>
                      <a:pPr marL="0" marR="0" indent="0" algn="l" defTabSz="914400" rtl="0" eaLnBrk="1" fontAlgn="auto" latinLnBrk="0" hangingPunct="1">
                        <a:lnSpc>
                          <a:spcPct val="100000"/>
                        </a:lnSpc>
                        <a:spcBef>
                          <a:spcPts val="0"/>
                        </a:spcBef>
                        <a:spcAft>
                          <a:spcPts val="0"/>
                        </a:spcAft>
                        <a:buClrTx/>
                        <a:buSzTx/>
                        <a:buFontTx/>
                        <a:buNone/>
                        <a:tabLst/>
                        <a:defRPr/>
                      </a:pPr>
                      <a:r>
                        <a:rPr lang="lv-LV" sz="1400" dirty="0" smtClean="0">
                          <a:effectLst/>
                        </a:rPr>
                        <a:t>(PIL 29.panta otrā daļa)</a:t>
                      </a:r>
                    </a:p>
                  </a:txBody>
                  <a:tcPr marL="82299" marR="82299" marT="45719" marB="45719"/>
                </a:tc>
                <a:tc hMerge="1">
                  <a:txBody>
                    <a:bodyPr/>
                    <a:lstStyle/>
                    <a:p>
                      <a:endParaRPr lang="lv-LV"/>
                    </a:p>
                  </a:txBody>
                  <a:tcPr/>
                </a:tc>
                <a:tc>
                  <a:txBody>
                    <a:bodyPr/>
                    <a:lstStyle/>
                    <a:p>
                      <a:r>
                        <a:rPr lang="lv-LV" sz="1600" dirty="0" smtClean="0">
                          <a:effectLst/>
                        </a:rPr>
                        <a:t>min.</a:t>
                      </a:r>
                      <a:r>
                        <a:rPr lang="lv-LV" sz="1600" baseline="0" dirty="0" smtClean="0">
                          <a:effectLst/>
                        </a:rPr>
                        <a:t> </a:t>
                      </a:r>
                      <a:r>
                        <a:rPr lang="lv-LV" sz="1600" dirty="0" smtClean="0">
                          <a:effectLst/>
                        </a:rPr>
                        <a:t>52 d</a:t>
                      </a:r>
                      <a:r>
                        <a:rPr lang="lv-LV" sz="1800" dirty="0" smtClean="0">
                          <a:effectLst/>
                        </a:rPr>
                        <a:t>. </a:t>
                      </a:r>
                      <a:r>
                        <a:rPr lang="lv-LV" sz="1200" dirty="0" smtClean="0">
                          <a:effectLst/>
                        </a:rPr>
                        <a:t>(virs </a:t>
                      </a:r>
                      <a:r>
                        <a:rPr lang="lv-LV" sz="1200" dirty="0" err="1" smtClean="0">
                          <a:effectLst/>
                        </a:rPr>
                        <a:t>robež</a:t>
                      </a:r>
                      <a:r>
                        <a:rPr lang="lv-LV" sz="1200" dirty="0" smtClean="0">
                          <a:effectLst/>
                        </a:rPr>
                        <a:t>.)</a:t>
                      </a:r>
                    </a:p>
                    <a:p>
                      <a:r>
                        <a:rPr lang="lv-LV" sz="1600" dirty="0" smtClean="0">
                          <a:effectLst/>
                        </a:rPr>
                        <a:t>min. 30 d. </a:t>
                      </a:r>
                      <a:r>
                        <a:rPr lang="lv-LV" sz="1200" kern="1200" dirty="0" smtClean="0">
                          <a:solidFill>
                            <a:schemeClr val="dk1"/>
                          </a:solidFill>
                          <a:effectLst/>
                          <a:latin typeface="+mn-lt"/>
                          <a:ea typeface="+mn-ea"/>
                          <a:cs typeface="+mn-cs"/>
                        </a:rPr>
                        <a:t>(zem </a:t>
                      </a:r>
                      <a:r>
                        <a:rPr lang="lv-LV" sz="1200" kern="1200" dirty="0" err="1" smtClean="0">
                          <a:solidFill>
                            <a:schemeClr val="dk1"/>
                          </a:solidFill>
                          <a:effectLst/>
                          <a:latin typeface="+mn-lt"/>
                          <a:ea typeface="+mn-ea"/>
                          <a:cs typeface="+mn-cs"/>
                        </a:rPr>
                        <a:t>robež</a:t>
                      </a:r>
                      <a:r>
                        <a:rPr lang="lv-LV" sz="1200" kern="1200" dirty="0" smtClean="0">
                          <a:solidFill>
                            <a:schemeClr val="dk1"/>
                          </a:solidFill>
                          <a:effectLst/>
                          <a:latin typeface="+mn-lt"/>
                          <a:ea typeface="+mn-ea"/>
                          <a:cs typeface="+mn-cs"/>
                        </a:rPr>
                        <a:t>.)</a:t>
                      </a:r>
                    </a:p>
                  </a:txBody>
                  <a:tcPr marL="82299" marR="82299"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dirty="0" smtClean="0"/>
                        <a:t>min.35 d. </a:t>
                      </a:r>
                      <a:r>
                        <a:rPr lang="lv-LV" sz="1200" dirty="0" smtClean="0"/>
                        <a:t>(27.panta</a:t>
                      </a:r>
                      <a:r>
                        <a:rPr lang="lv-LV" sz="1200" baseline="0" dirty="0" smtClean="0"/>
                        <a:t> </a:t>
                      </a:r>
                      <a:r>
                        <a:rPr lang="lv-LV" sz="1200" i="0" baseline="0" dirty="0" smtClean="0"/>
                        <a:t>1.punkts)</a:t>
                      </a:r>
                    </a:p>
                    <a:p>
                      <a:pPr marL="0" marR="0" indent="0" algn="l" defTabSz="914400" rtl="0" eaLnBrk="1" fontAlgn="auto" latinLnBrk="0" hangingPunct="1">
                        <a:lnSpc>
                          <a:spcPct val="100000"/>
                        </a:lnSpc>
                        <a:spcBef>
                          <a:spcPts val="0"/>
                        </a:spcBef>
                        <a:spcAft>
                          <a:spcPts val="0"/>
                        </a:spcAft>
                        <a:buClrTx/>
                        <a:buSzTx/>
                        <a:buFontTx/>
                        <a:buNone/>
                        <a:tabLst/>
                        <a:defRPr/>
                      </a:pPr>
                      <a:r>
                        <a:rPr lang="lv-LV" sz="1600" kern="1200" dirty="0" smtClean="0">
                          <a:solidFill>
                            <a:schemeClr val="dk1"/>
                          </a:solidFill>
                          <a:latin typeface="+mn-lt"/>
                          <a:ea typeface="+mn-ea"/>
                          <a:cs typeface="+mn-cs"/>
                        </a:rPr>
                        <a:t>min.15 d.</a:t>
                      </a:r>
                      <a:r>
                        <a:rPr lang="lv-LV" sz="1800" kern="1200" dirty="0" smtClean="0">
                          <a:solidFill>
                            <a:schemeClr val="dk1"/>
                          </a:solidFill>
                          <a:latin typeface="+mn-lt"/>
                          <a:ea typeface="+mn-ea"/>
                          <a:cs typeface="+mn-cs"/>
                        </a:rPr>
                        <a:t> </a:t>
                      </a:r>
                      <a:r>
                        <a:rPr lang="lv-LV" sz="1200" i="0" kern="1200" baseline="0" dirty="0" smtClean="0">
                          <a:solidFill>
                            <a:schemeClr val="dk1"/>
                          </a:solidFill>
                          <a:latin typeface="+mn-lt"/>
                          <a:ea typeface="+mn-ea"/>
                          <a:cs typeface="+mn-cs"/>
                        </a:rPr>
                        <a:t>(</a:t>
                      </a:r>
                      <a:r>
                        <a:rPr lang="lv-LV" sz="1200" i="0" kern="1200" baseline="0" dirty="0" err="1" smtClean="0">
                          <a:solidFill>
                            <a:schemeClr val="dk1"/>
                          </a:solidFill>
                          <a:latin typeface="+mn-lt"/>
                          <a:ea typeface="+mn-ea"/>
                          <a:cs typeface="+mn-cs"/>
                        </a:rPr>
                        <a:t>inf.paz</a:t>
                      </a:r>
                      <a:r>
                        <a:rPr lang="lv-LV" sz="1200" i="0" kern="1200" baseline="0" dirty="0" smtClean="0">
                          <a:solidFill>
                            <a:schemeClr val="dk1"/>
                          </a:solidFill>
                          <a:latin typeface="+mn-lt"/>
                          <a:ea typeface="+mn-ea"/>
                          <a:cs typeface="+mn-cs"/>
                        </a:rPr>
                        <a:t>.)</a:t>
                      </a:r>
                    </a:p>
                  </a:txBody>
                  <a:tcPr marL="82299" marR="82299" marT="45719" marB="45719"/>
                </a:tc>
              </a:tr>
              <a:tr h="648114">
                <a:tc rowSpan="2">
                  <a:txBody>
                    <a:bodyPr/>
                    <a:lstStyle/>
                    <a:p>
                      <a:r>
                        <a:rPr lang="lv-LV" sz="1600" dirty="0" smtClean="0">
                          <a:effectLst/>
                        </a:rPr>
                        <a:t>Slēgta procedūra</a:t>
                      </a:r>
                    </a:p>
                    <a:p>
                      <a:pPr marL="0" marR="0" indent="0" algn="l" defTabSz="914400" rtl="0" eaLnBrk="1" fontAlgn="auto" latinLnBrk="0" hangingPunct="1">
                        <a:lnSpc>
                          <a:spcPct val="100000"/>
                        </a:lnSpc>
                        <a:spcBef>
                          <a:spcPts val="0"/>
                        </a:spcBef>
                        <a:spcAft>
                          <a:spcPts val="0"/>
                        </a:spcAft>
                        <a:buClrTx/>
                        <a:buSzTx/>
                        <a:buFontTx/>
                        <a:buNone/>
                        <a:tabLst/>
                        <a:defRPr/>
                      </a:pPr>
                      <a:r>
                        <a:rPr lang="lv-LV" sz="1400" dirty="0" smtClean="0">
                          <a:effectLst/>
                        </a:rPr>
                        <a:t>(PIL 29.panta ceturtā un sestā daļa)</a:t>
                      </a:r>
                    </a:p>
                    <a:p>
                      <a:endParaRPr lang="lv-LV" sz="1600" dirty="0" smtClean="0">
                        <a:effectLst/>
                      </a:endParaRPr>
                    </a:p>
                  </a:txBody>
                  <a:tcPr marL="82299" marR="82299" marT="45719" marB="45719">
                    <a:lnR w="12700" cap="flat" cmpd="sng" algn="ctr">
                      <a:solidFill>
                        <a:schemeClr val="tx1"/>
                      </a:solidFill>
                      <a:prstDash val="solid"/>
                      <a:round/>
                      <a:headEnd type="none" w="med" len="med"/>
                      <a:tailEnd type="none" w="med" len="med"/>
                    </a:lnR>
                  </a:tcPr>
                </a:tc>
                <a:tc>
                  <a:txBody>
                    <a:bodyPr/>
                    <a:lstStyle/>
                    <a:p>
                      <a:r>
                        <a:rPr lang="lv-LV" sz="1600" dirty="0" smtClean="0">
                          <a:effectLst/>
                        </a:rPr>
                        <a:t>Pieteikumam</a:t>
                      </a:r>
                    </a:p>
                  </a:txBody>
                  <a:tcPr marL="82299" marR="82299" marT="45719" marB="45719">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r>
                        <a:rPr lang="lv-LV" sz="1600" dirty="0" smtClean="0">
                          <a:effectLst/>
                        </a:rPr>
                        <a:t>min.37</a:t>
                      </a:r>
                      <a:r>
                        <a:rPr lang="lv-LV" sz="1600" baseline="0" dirty="0" smtClean="0">
                          <a:effectLst/>
                        </a:rPr>
                        <a:t> </a:t>
                      </a:r>
                      <a:r>
                        <a:rPr lang="lv-LV" sz="1600" dirty="0" smtClean="0">
                          <a:effectLst/>
                        </a:rPr>
                        <a:t>d. </a:t>
                      </a:r>
                      <a:r>
                        <a:rPr lang="lv-LV" sz="1200" dirty="0" smtClean="0">
                          <a:effectLst/>
                        </a:rPr>
                        <a:t>(virs </a:t>
                      </a:r>
                      <a:r>
                        <a:rPr lang="lv-LV" sz="1200" dirty="0" err="1" smtClean="0">
                          <a:effectLst/>
                        </a:rPr>
                        <a:t>robež</a:t>
                      </a:r>
                      <a:r>
                        <a:rPr lang="lv-LV" sz="1200" dirty="0" smtClean="0">
                          <a:effectLst/>
                        </a:rPr>
                        <a:t>.)</a:t>
                      </a:r>
                    </a:p>
                    <a:p>
                      <a:r>
                        <a:rPr lang="lv-LV" sz="1600" dirty="0" smtClean="0">
                          <a:effectLst/>
                        </a:rPr>
                        <a:t>min.25 d. </a:t>
                      </a:r>
                      <a:r>
                        <a:rPr lang="lv-LV" sz="1200" kern="1200" dirty="0" smtClean="0">
                          <a:solidFill>
                            <a:schemeClr val="dk1"/>
                          </a:solidFill>
                          <a:effectLst/>
                          <a:latin typeface="+mn-lt"/>
                          <a:ea typeface="+mn-ea"/>
                          <a:cs typeface="+mn-cs"/>
                        </a:rPr>
                        <a:t>(zem </a:t>
                      </a:r>
                      <a:r>
                        <a:rPr lang="lv-LV" sz="1200" kern="1200" dirty="0" err="1" smtClean="0">
                          <a:solidFill>
                            <a:schemeClr val="dk1"/>
                          </a:solidFill>
                          <a:effectLst/>
                          <a:latin typeface="+mn-lt"/>
                          <a:ea typeface="+mn-ea"/>
                          <a:cs typeface="+mn-cs"/>
                        </a:rPr>
                        <a:t>robež</a:t>
                      </a:r>
                      <a:r>
                        <a:rPr lang="lv-LV" sz="1200" kern="1200" dirty="0" smtClean="0">
                          <a:solidFill>
                            <a:schemeClr val="dk1"/>
                          </a:solidFill>
                          <a:effectLst/>
                          <a:latin typeface="+mn-lt"/>
                          <a:ea typeface="+mn-ea"/>
                          <a:cs typeface="+mn-cs"/>
                        </a:rPr>
                        <a:t>.)</a:t>
                      </a:r>
                      <a:endParaRPr lang="lv-LV" sz="1200" dirty="0" smtClean="0">
                        <a:effectLst/>
                      </a:endParaRPr>
                    </a:p>
                  </a:txBody>
                  <a:tcPr marL="82299" marR="82299" marT="45719" marB="45719">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dirty="0" smtClean="0"/>
                        <a:t>min.30 d. </a:t>
                      </a:r>
                      <a:r>
                        <a:rPr lang="lv-LV" sz="1200" dirty="0" smtClean="0"/>
                        <a:t>(28.panta 1.punkts)</a:t>
                      </a:r>
                    </a:p>
                  </a:txBody>
                  <a:tcPr marL="82299" marR="82299" marT="45719" marB="45719">
                    <a:lnB w="12700" cap="flat" cmpd="sng" algn="ctr">
                      <a:solidFill>
                        <a:schemeClr val="tx1"/>
                      </a:solidFill>
                      <a:prstDash val="solid"/>
                      <a:round/>
                      <a:headEnd type="none" w="med" len="med"/>
                      <a:tailEnd type="none" w="med" len="med"/>
                    </a:lnB>
                  </a:tcPr>
                </a:tc>
              </a:tr>
              <a:tr h="648114">
                <a:tc vMerge="1">
                  <a:txBody>
                    <a:bodyPr/>
                    <a:lstStyle/>
                    <a:p>
                      <a:endParaRPr lang="lv-LV" sz="1800" dirty="0" smtClean="0">
                        <a:effectLst/>
                      </a:endParaRPr>
                    </a:p>
                  </a:txBody>
                  <a:tcPr marL="91443" marR="91443" marT="45716" marB="45716">
                    <a:lnT w="12700" cap="flat" cmpd="sng" algn="ctr">
                      <a:solidFill>
                        <a:schemeClr val="tx1"/>
                      </a:solidFill>
                      <a:prstDash val="solid"/>
                      <a:round/>
                      <a:headEnd type="none" w="med" len="med"/>
                      <a:tailEnd type="none" w="med" len="med"/>
                    </a:lnT>
                  </a:tcPr>
                </a:tc>
                <a:tc>
                  <a:txBody>
                    <a:bodyPr/>
                    <a:lstStyle/>
                    <a:p>
                      <a:r>
                        <a:rPr lang="lv-LV" sz="1600" dirty="0" smtClean="0">
                          <a:effectLst/>
                        </a:rPr>
                        <a:t>Piedāvājumam</a:t>
                      </a:r>
                    </a:p>
                  </a:txBody>
                  <a:tcPr marL="82299" marR="82299" marT="45719" marB="45719">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r>
                        <a:rPr lang="lv-LV" sz="1600" kern="1200" dirty="0" smtClean="0">
                          <a:solidFill>
                            <a:schemeClr val="dk1"/>
                          </a:solidFill>
                          <a:effectLst/>
                          <a:latin typeface="+mn-lt"/>
                          <a:ea typeface="+mn-ea"/>
                          <a:cs typeface="+mn-cs"/>
                        </a:rPr>
                        <a:t>min. 40 d</a:t>
                      </a:r>
                      <a:r>
                        <a:rPr lang="lv-LV" sz="1200" kern="1200" dirty="0" smtClean="0">
                          <a:solidFill>
                            <a:schemeClr val="dk1"/>
                          </a:solidFill>
                          <a:effectLst/>
                          <a:latin typeface="+mn-lt"/>
                          <a:ea typeface="+mn-ea"/>
                          <a:cs typeface="+mn-cs"/>
                        </a:rPr>
                        <a:t>. (virs </a:t>
                      </a:r>
                      <a:r>
                        <a:rPr lang="lv-LV" sz="1200" kern="1200" dirty="0" err="1" smtClean="0">
                          <a:solidFill>
                            <a:schemeClr val="dk1"/>
                          </a:solidFill>
                          <a:effectLst/>
                          <a:latin typeface="+mn-lt"/>
                          <a:ea typeface="+mn-ea"/>
                          <a:cs typeface="+mn-cs"/>
                        </a:rPr>
                        <a:t>robež</a:t>
                      </a:r>
                      <a:r>
                        <a:rPr lang="lv-LV" sz="1200" kern="1200" dirty="0" smtClean="0">
                          <a:solidFill>
                            <a:schemeClr val="dk1"/>
                          </a:solidFill>
                          <a:effectLst/>
                          <a:latin typeface="+mn-lt"/>
                          <a:ea typeface="+mn-ea"/>
                          <a:cs typeface="+mn-cs"/>
                        </a:rPr>
                        <a:t>.)</a:t>
                      </a:r>
                    </a:p>
                    <a:p>
                      <a:r>
                        <a:rPr lang="lv-LV" sz="1600" kern="1200" dirty="0" smtClean="0">
                          <a:solidFill>
                            <a:schemeClr val="dk1"/>
                          </a:solidFill>
                          <a:effectLst/>
                          <a:latin typeface="+mn-lt"/>
                          <a:ea typeface="+mn-ea"/>
                          <a:cs typeface="+mn-cs"/>
                        </a:rPr>
                        <a:t>min. 25 d. </a:t>
                      </a:r>
                      <a:r>
                        <a:rPr lang="lv-LV" sz="1200" kern="1200" dirty="0" smtClean="0">
                          <a:solidFill>
                            <a:schemeClr val="dk1"/>
                          </a:solidFill>
                          <a:effectLst/>
                          <a:latin typeface="+mn-lt"/>
                          <a:ea typeface="+mn-ea"/>
                          <a:cs typeface="+mn-cs"/>
                        </a:rPr>
                        <a:t>(zem </a:t>
                      </a:r>
                      <a:r>
                        <a:rPr lang="lv-LV" sz="1200" kern="1200" dirty="0" err="1" smtClean="0">
                          <a:solidFill>
                            <a:schemeClr val="dk1"/>
                          </a:solidFill>
                          <a:effectLst/>
                          <a:latin typeface="+mn-lt"/>
                          <a:ea typeface="+mn-ea"/>
                          <a:cs typeface="+mn-cs"/>
                        </a:rPr>
                        <a:t>robež</a:t>
                      </a:r>
                      <a:r>
                        <a:rPr lang="lv-LV" sz="1200" kern="1200" dirty="0" smtClean="0">
                          <a:solidFill>
                            <a:schemeClr val="dk1"/>
                          </a:solidFill>
                          <a:effectLst/>
                          <a:latin typeface="+mn-lt"/>
                          <a:ea typeface="+mn-ea"/>
                          <a:cs typeface="+mn-cs"/>
                        </a:rPr>
                        <a:t>.)</a:t>
                      </a:r>
                    </a:p>
                  </a:txBody>
                  <a:tcPr marL="82299" marR="82299" marT="45719" marB="45719">
                    <a:lnT w="12700"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dirty="0" smtClean="0"/>
                        <a:t>min.30 d. </a:t>
                      </a:r>
                      <a:r>
                        <a:rPr lang="lv-LV" sz="1200" dirty="0" smtClean="0"/>
                        <a:t>(28.panta 2.punkts)</a:t>
                      </a:r>
                    </a:p>
                    <a:p>
                      <a:pPr marL="0" marR="0" indent="0" algn="l" defTabSz="914400" rtl="0" eaLnBrk="1" fontAlgn="auto" latinLnBrk="0" hangingPunct="1">
                        <a:lnSpc>
                          <a:spcPct val="100000"/>
                        </a:lnSpc>
                        <a:spcBef>
                          <a:spcPts val="0"/>
                        </a:spcBef>
                        <a:spcAft>
                          <a:spcPts val="0"/>
                        </a:spcAft>
                        <a:buClrTx/>
                        <a:buSzTx/>
                        <a:buFontTx/>
                        <a:buNone/>
                        <a:tabLst/>
                        <a:defRPr/>
                      </a:pPr>
                      <a:r>
                        <a:rPr lang="lv-LV" sz="1600" kern="1200" dirty="0" smtClean="0">
                          <a:solidFill>
                            <a:schemeClr val="dk1"/>
                          </a:solidFill>
                          <a:latin typeface="+mn-lt"/>
                          <a:ea typeface="+mn-ea"/>
                          <a:cs typeface="+mn-cs"/>
                        </a:rPr>
                        <a:t>min.10 d.</a:t>
                      </a:r>
                      <a:r>
                        <a:rPr lang="lv-LV" sz="1800" kern="1200" dirty="0" smtClean="0">
                          <a:solidFill>
                            <a:schemeClr val="dk1"/>
                          </a:solidFill>
                          <a:latin typeface="+mn-lt"/>
                          <a:ea typeface="+mn-ea"/>
                          <a:cs typeface="+mn-cs"/>
                        </a:rPr>
                        <a:t> </a:t>
                      </a:r>
                      <a:r>
                        <a:rPr lang="lv-LV" sz="1200" i="0" kern="1200" baseline="0" dirty="0" smtClean="0">
                          <a:solidFill>
                            <a:schemeClr val="dk1"/>
                          </a:solidFill>
                          <a:latin typeface="+mn-lt"/>
                          <a:ea typeface="+mn-ea"/>
                          <a:cs typeface="+mn-cs"/>
                        </a:rPr>
                        <a:t>(</a:t>
                      </a:r>
                      <a:r>
                        <a:rPr lang="lv-LV" sz="1200" i="0" kern="1200" baseline="0" dirty="0" err="1" smtClean="0">
                          <a:solidFill>
                            <a:schemeClr val="dk1"/>
                          </a:solidFill>
                          <a:latin typeface="+mn-lt"/>
                          <a:ea typeface="+mn-ea"/>
                          <a:cs typeface="+mn-cs"/>
                        </a:rPr>
                        <a:t>inf.paz</a:t>
                      </a:r>
                      <a:r>
                        <a:rPr lang="lv-LV" sz="1200" i="0" kern="1200" baseline="0" dirty="0" smtClean="0">
                          <a:solidFill>
                            <a:schemeClr val="dk1"/>
                          </a:solidFill>
                          <a:latin typeface="+mn-lt"/>
                          <a:ea typeface="+mn-ea"/>
                          <a:cs typeface="+mn-cs"/>
                        </a:rPr>
                        <a:t>.)</a:t>
                      </a:r>
                    </a:p>
                  </a:txBody>
                  <a:tcPr marL="82299" marR="82299" marT="45719" marB="45719">
                    <a:lnT w="12700" cap="flat" cmpd="sng" algn="ctr">
                      <a:solidFill>
                        <a:schemeClr val="tx1"/>
                      </a:solidFill>
                      <a:prstDash val="solid"/>
                      <a:round/>
                      <a:headEnd type="none" w="med" len="med"/>
                      <a:tailEnd type="none" w="med" len="med"/>
                    </a:lnT>
                  </a:tcPr>
                </a:tc>
              </a:tr>
              <a:tr h="689261">
                <a:tc>
                  <a:txBody>
                    <a:bodyPr/>
                    <a:lstStyle/>
                    <a:p>
                      <a:r>
                        <a:rPr lang="lv-LV" sz="1600" dirty="0" smtClean="0"/>
                        <a:t>Sarunu procedūra</a:t>
                      </a:r>
                    </a:p>
                    <a:p>
                      <a:pPr marL="0" marR="0" indent="0" algn="l" defTabSz="914400" rtl="0" eaLnBrk="1" fontAlgn="auto" latinLnBrk="0" hangingPunct="1">
                        <a:lnSpc>
                          <a:spcPct val="100000"/>
                        </a:lnSpc>
                        <a:spcBef>
                          <a:spcPts val="0"/>
                        </a:spcBef>
                        <a:spcAft>
                          <a:spcPts val="0"/>
                        </a:spcAft>
                        <a:buClrTx/>
                        <a:buSzTx/>
                        <a:buFontTx/>
                        <a:buNone/>
                        <a:tabLst/>
                        <a:defRPr/>
                      </a:pPr>
                      <a:r>
                        <a:rPr lang="lv-LV" sz="1400" dirty="0" smtClean="0">
                          <a:effectLst/>
                        </a:rPr>
                        <a:t>(PIL 29.panta ceturtā daļa)</a:t>
                      </a:r>
                    </a:p>
                  </a:txBody>
                  <a:tcPr marL="82299" marR="82299" marT="45719" marB="45719">
                    <a:lnR w="12700" cap="flat" cmpd="sng" algn="ctr">
                      <a:solidFill>
                        <a:schemeClr val="tx1"/>
                      </a:solidFill>
                      <a:prstDash val="solid"/>
                      <a:round/>
                      <a:headEnd type="none" w="med" len="med"/>
                      <a:tailEnd type="none" w="med" len="med"/>
                    </a:lnR>
                  </a:tcPr>
                </a:tc>
                <a:tc>
                  <a:txBody>
                    <a:bodyPr/>
                    <a:lstStyle/>
                    <a:p>
                      <a:r>
                        <a:rPr lang="lv-LV" sz="1600" dirty="0" smtClean="0"/>
                        <a:t>Pieteikumam</a:t>
                      </a:r>
                      <a:endParaRPr lang="lv-LV" sz="1600" dirty="0"/>
                    </a:p>
                  </a:txBody>
                  <a:tcPr marL="82299" marR="82299" marT="45719" marB="45719">
                    <a:lnL w="12700" cap="flat" cmpd="sng" algn="ctr">
                      <a:solidFill>
                        <a:schemeClr val="tx1"/>
                      </a:solidFill>
                      <a:prstDash val="solid"/>
                      <a:round/>
                      <a:headEnd type="none" w="med" len="med"/>
                      <a:tailEnd type="none" w="med" len="med"/>
                    </a:lnL>
                  </a:tcPr>
                </a:tc>
                <a:tc>
                  <a:txBody>
                    <a:bodyPr/>
                    <a:lstStyle/>
                    <a:p>
                      <a:r>
                        <a:rPr lang="lv-LV" sz="1600" dirty="0" smtClean="0">
                          <a:effectLst/>
                        </a:rPr>
                        <a:t>min.37</a:t>
                      </a:r>
                      <a:r>
                        <a:rPr lang="lv-LV" sz="1600" baseline="0" dirty="0" smtClean="0">
                          <a:effectLst/>
                        </a:rPr>
                        <a:t> </a:t>
                      </a:r>
                      <a:r>
                        <a:rPr lang="lv-LV" sz="1600" dirty="0" smtClean="0">
                          <a:effectLst/>
                        </a:rPr>
                        <a:t>d. </a:t>
                      </a:r>
                      <a:r>
                        <a:rPr lang="lv-LV" sz="1200" dirty="0" smtClean="0">
                          <a:effectLst/>
                        </a:rPr>
                        <a:t>(virs </a:t>
                      </a:r>
                      <a:r>
                        <a:rPr lang="lv-LV" sz="1200" dirty="0" err="1" smtClean="0">
                          <a:effectLst/>
                        </a:rPr>
                        <a:t>robež</a:t>
                      </a:r>
                      <a:r>
                        <a:rPr lang="lv-LV" sz="1200" dirty="0" smtClean="0">
                          <a:effectLst/>
                        </a:rPr>
                        <a:t>.)</a:t>
                      </a:r>
                    </a:p>
                    <a:p>
                      <a:r>
                        <a:rPr lang="lv-LV" sz="1600" dirty="0" smtClean="0">
                          <a:effectLst/>
                        </a:rPr>
                        <a:t>min.25 d. </a:t>
                      </a:r>
                      <a:r>
                        <a:rPr lang="lv-LV" sz="1200" dirty="0" smtClean="0">
                          <a:effectLst/>
                        </a:rPr>
                        <a:t>(zem </a:t>
                      </a:r>
                      <a:r>
                        <a:rPr lang="lv-LV" sz="1200" dirty="0" err="1" smtClean="0">
                          <a:effectLst/>
                        </a:rPr>
                        <a:t>robež</a:t>
                      </a:r>
                      <a:r>
                        <a:rPr lang="lv-LV" sz="1200" dirty="0" smtClean="0">
                          <a:effectLst/>
                        </a:rPr>
                        <a:t>.)</a:t>
                      </a:r>
                    </a:p>
                  </a:txBody>
                  <a:tcPr marL="82299" marR="82299" marT="45719" marB="45719"/>
                </a:tc>
                <a:tc>
                  <a:txBody>
                    <a:bodyPr/>
                    <a:lstStyle/>
                    <a:p>
                      <a:pPr algn="ctr"/>
                      <a:r>
                        <a:rPr lang="lv-LV" sz="1800" dirty="0" smtClean="0"/>
                        <a:t>-</a:t>
                      </a:r>
                      <a:endParaRPr lang="lv-LV" sz="1800" dirty="0"/>
                    </a:p>
                  </a:txBody>
                  <a:tcPr marL="82299" marR="82299" marT="45719" marB="45719"/>
                </a:tc>
              </a:tr>
              <a:tr h="678980">
                <a:tc>
                  <a:txBody>
                    <a:bodyPr/>
                    <a:lstStyle/>
                    <a:p>
                      <a:r>
                        <a:rPr lang="lv-LV" sz="1600" dirty="0" smtClean="0"/>
                        <a:t>Konkursa</a:t>
                      </a:r>
                      <a:r>
                        <a:rPr lang="lv-LV" sz="1600" baseline="0" dirty="0" smtClean="0"/>
                        <a:t> dialogs</a:t>
                      </a:r>
                    </a:p>
                    <a:p>
                      <a:pPr marL="0" marR="0" indent="0" algn="l" defTabSz="914400" rtl="0" eaLnBrk="1" fontAlgn="auto" latinLnBrk="0" hangingPunct="1">
                        <a:lnSpc>
                          <a:spcPct val="100000"/>
                        </a:lnSpc>
                        <a:spcBef>
                          <a:spcPts val="0"/>
                        </a:spcBef>
                        <a:spcAft>
                          <a:spcPts val="0"/>
                        </a:spcAft>
                        <a:buClrTx/>
                        <a:buSzTx/>
                        <a:buFontTx/>
                        <a:buNone/>
                        <a:tabLst/>
                        <a:defRPr/>
                      </a:pPr>
                      <a:r>
                        <a:rPr lang="lv-LV" sz="1400" dirty="0" smtClean="0">
                          <a:effectLst/>
                        </a:rPr>
                        <a:t>(PIL 29.panta ceturtā daļa)</a:t>
                      </a:r>
                    </a:p>
                  </a:txBody>
                  <a:tcPr marL="82299" marR="82299" marT="45719" marB="45719">
                    <a:lnR w="12700" cap="flat" cmpd="sng" algn="ctr">
                      <a:solidFill>
                        <a:schemeClr val="tx1"/>
                      </a:solidFill>
                      <a:prstDash val="solid"/>
                      <a:round/>
                      <a:headEnd type="none" w="med" len="med"/>
                      <a:tailEnd type="none" w="med" len="med"/>
                    </a:lnR>
                  </a:tcPr>
                </a:tc>
                <a:tc>
                  <a:txBody>
                    <a:bodyPr/>
                    <a:lstStyle/>
                    <a:p>
                      <a:r>
                        <a:rPr lang="lv-LV" sz="1600" dirty="0" smtClean="0"/>
                        <a:t>Pieteikumam</a:t>
                      </a:r>
                      <a:endParaRPr lang="lv-LV" sz="1600" dirty="0"/>
                    </a:p>
                  </a:txBody>
                  <a:tcPr marL="82299" marR="82299" marT="45719" marB="45719">
                    <a:lnL w="12700" cap="flat" cmpd="sng" algn="ctr">
                      <a:solidFill>
                        <a:schemeClr val="tx1"/>
                      </a:solidFill>
                      <a:prstDash val="solid"/>
                      <a:round/>
                      <a:headEnd type="none" w="med" len="med"/>
                      <a:tailEnd type="none" w="med" len="med"/>
                    </a:lnL>
                  </a:tcPr>
                </a:tc>
                <a:tc>
                  <a:txBody>
                    <a:bodyPr/>
                    <a:lstStyle/>
                    <a:p>
                      <a:r>
                        <a:rPr lang="lv-LV" sz="1600" dirty="0" smtClean="0">
                          <a:effectLst/>
                        </a:rPr>
                        <a:t>min.37</a:t>
                      </a:r>
                      <a:r>
                        <a:rPr lang="lv-LV" sz="1600" baseline="0" dirty="0" smtClean="0">
                          <a:effectLst/>
                        </a:rPr>
                        <a:t> </a:t>
                      </a:r>
                      <a:r>
                        <a:rPr lang="lv-LV" sz="1600" dirty="0" smtClean="0">
                          <a:effectLst/>
                        </a:rPr>
                        <a:t>d</a:t>
                      </a:r>
                      <a:r>
                        <a:rPr lang="lv-LV" sz="1800" dirty="0" smtClean="0">
                          <a:effectLst/>
                        </a:rPr>
                        <a:t>. </a:t>
                      </a:r>
                      <a:r>
                        <a:rPr lang="lv-LV" sz="1200" dirty="0" smtClean="0">
                          <a:effectLst/>
                        </a:rPr>
                        <a:t>(virs </a:t>
                      </a:r>
                      <a:r>
                        <a:rPr lang="lv-LV" sz="1200" dirty="0" err="1" smtClean="0">
                          <a:effectLst/>
                        </a:rPr>
                        <a:t>robež</a:t>
                      </a:r>
                      <a:r>
                        <a:rPr lang="lv-LV" sz="1200" dirty="0" smtClean="0">
                          <a:effectLst/>
                        </a:rPr>
                        <a:t>.)</a:t>
                      </a:r>
                    </a:p>
                    <a:p>
                      <a:r>
                        <a:rPr lang="lv-LV" sz="1600" dirty="0" smtClean="0">
                          <a:effectLst/>
                        </a:rPr>
                        <a:t>min.25 d. </a:t>
                      </a:r>
                      <a:r>
                        <a:rPr lang="lv-LV" sz="1200" dirty="0" smtClean="0">
                          <a:effectLst/>
                        </a:rPr>
                        <a:t>(zem </a:t>
                      </a:r>
                      <a:r>
                        <a:rPr lang="lv-LV" sz="1200" dirty="0" err="1" smtClean="0">
                          <a:effectLst/>
                        </a:rPr>
                        <a:t>robež</a:t>
                      </a:r>
                      <a:r>
                        <a:rPr lang="lv-LV" sz="1200" dirty="0" smtClean="0">
                          <a:effectLst/>
                        </a:rPr>
                        <a:t>.)</a:t>
                      </a:r>
                    </a:p>
                  </a:txBody>
                  <a:tcPr marL="82299" marR="82299"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dirty="0" smtClean="0"/>
                        <a:t>min.30 d. </a:t>
                      </a:r>
                      <a:r>
                        <a:rPr lang="lv-LV" sz="1200" dirty="0" smtClean="0"/>
                        <a:t>(30.panta 1.punkts)</a:t>
                      </a:r>
                    </a:p>
                  </a:txBody>
                  <a:tcPr marL="82299" marR="82299" marT="45719" marB="45719"/>
                </a:tc>
              </a:tr>
              <a:tr h="531666">
                <a:tc rowSpan="2">
                  <a:txBody>
                    <a:bodyPr/>
                    <a:lstStyle/>
                    <a:p>
                      <a:r>
                        <a:rPr lang="lv-LV" sz="1600" dirty="0" smtClean="0"/>
                        <a:t>Konkursa procedūra ar sarunām</a:t>
                      </a:r>
                      <a:endParaRPr lang="lv-LV" sz="1600" dirty="0"/>
                    </a:p>
                  </a:txBody>
                  <a:tcPr marL="82299" marR="82299" marT="45719" marB="45719">
                    <a:lnR w="12700" cap="flat" cmpd="sng" algn="ctr">
                      <a:solidFill>
                        <a:schemeClr val="tx1"/>
                      </a:solidFill>
                      <a:prstDash val="solid"/>
                      <a:round/>
                      <a:headEnd type="none" w="med" len="med"/>
                      <a:tailEnd type="none" w="med" len="med"/>
                    </a:lnR>
                  </a:tcPr>
                </a:tc>
                <a:tc>
                  <a:txBody>
                    <a:bodyPr/>
                    <a:lstStyle/>
                    <a:p>
                      <a:r>
                        <a:rPr lang="lv-LV" sz="1600" dirty="0" smtClean="0"/>
                        <a:t>Pieteikumam</a:t>
                      </a:r>
                      <a:endParaRPr lang="lv-LV" sz="1600" dirty="0"/>
                    </a:p>
                  </a:txBody>
                  <a:tcPr marL="82299" marR="82299" marT="45719" marB="45719">
                    <a:lnL w="12700" cap="flat" cmpd="sng" algn="ctr">
                      <a:solidFill>
                        <a:schemeClr val="tx1"/>
                      </a:solidFill>
                      <a:prstDash val="solid"/>
                      <a:round/>
                      <a:headEnd type="none" w="med" len="med"/>
                      <a:tailEnd type="none" w="med" len="med"/>
                    </a:lnL>
                  </a:tcPr>
                </a:tc>
                <a:tc>
                  <a:txBody>
                    <a:bodyPr/>
                    <a:lstStyle/>
                    <a:p>
                      <a:pPr algn="ctr"/>
                      <a:r>
                        <a:rPr lang="lv-LV" sz="1800" dirty="0" smtClean="0"/>
                        <a:t>-</a:t>
                      </a:r>
                      <a:endParaRPr lang="lv-LV" sz="1800" dirty="0"/>
                    </a:p>
                  </a:txBody>
                  <a:tcPr marL="82299" marR="82299"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dirty="0" smtClean="0"/>
                        <a:t>min.30 d.</a:t>
                      </a:r>
                      <a:r>
                        <a:rPr lang="lv-LV" sz="1600" baseline="0" dirty="0" smtClean="0"/>
                        <a:t> </a:t>
                      </a:r>
                      <a:r>
                        <a:rPr lang="lv-LV" sz="1200" dirty="0" smtClean="0"/>
                        <a:t>(29.panta 1.punkts)</a:t>
                      </a:r>
                    </a:p>
                  </a:txBody>
                  <a:tcPr marL="82299" marR="82299" marT="45719" marB="45719"/>
                </a:tc>
              </a:tr>
              <a:tr h="579150">
                <a:tc vMerge="1">
                  <a:txBody>
                    <a:bodyPr/>
                    <a:lstStyle/>
                    <a:p>
                      <a:endParaRPr lang="lv-LV" sz="1800" dirty="0"/>
                    </a:p>
                  </a:txBody>
                  <a:tcPr marL="91443" marR="91443" marT="45716" marB="45716">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dirty="0" smtClean="0"/>
                        <a:t>Sākotnējam</a:t>
                      </a:r>
                      <a:r>
                        <a:rPr lang="lv-LV" sz="1600" baseline="0" dirty="0" smtClean="0"/>
                        <a:t> piedāvājumam</a:t>
                      </a:r>
                      <a:endParaRPr lang="lv-LV" sz="1600" dirty="0" smtClean="0"/>
                    </a:p>
                  </a:txBody>
                  <a:tcPr marL="82299" marR="82299" marT="45719" marB="45719">
                    <a:lnL w="12700" cap="flat" cmpd="sng" algn="ctr">
                      <a:solidFill>
                        <a:schemeClr val="tx1"/>
                      </a:solidFill>
                      <a:prstDash val="solid"/>
                      <a:round/>
                      <a:headEnd type="none" w="med" len="med"/>
                      <a:tailEnd type="none" w="med" len="med"/>
                    </a:lnL>
                  </a:tcPr>
                </a:tc>
                <a:tc>
                  <a:txBody>
                    <a:bodyPr/>
                    <a:lstStyle/>
                    <a:p>
                      <a:pPr algn="ctr"/>
                      <a:r>
                        <a:rPr lang="lv-LV" sz="1800" dirty="0" smtClean="0"/>
                        <a:t>-</a:t>
                      </a:r>
                      <a:endParaRPr lang="lv-LV" sz="1800" dirty="0"/>
                    </a:p>
                  </a:txBody>
                  <a:tcPr marL="82299" marR="82299"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dirty="0" smtClean="0"/>
                        <a:t>min.30 d. </a:t>
                      </a:r>
                      <a:r>
                        <a:rPr lang="lv-LV" sz="1200" dirty="0" smtClean="0"/>
                        <a:t>(29.panta 1.punkts)</a:t>
                      </a:r>
                    </a:p>
                  </a:txBody>
                  <a:tcPr marL="82299" marR="82299" marT="45719" marB="45719"/>
                </a:tc>
              </a:tr>
              <a:tr h="581814">
                <a:tc>
                  <a:txBody>
                    <a:bodyPr/>
                    <a:lstStyle/>
                    <a:p>
                      <a:r>
                        <a:rPr lang="lv-LV" sz="1600" dirty="0" smtClean="0"/>
                        <a:t>Inovācijas partnerība</a:t>
                      </a:r>
                      <a:endParaRPr lang="lv-LV" sz="1600" dirty="0"/>
                    </a:p>
                  </a:txBody>
                  <a:tcPr marL="82299" marR="82299" marT="45719" marB="45719">
                    <a:lnR w="12700" cap="flat" cmpd="sng" algn="ctr">
                      <a:solidFill>
                        <a:schemeClr val="tx1"/>
                      </a:solidFill>
                      <a:prstDash val="solid"/>
                      <a:round/>
                      <a:headEnd type="none" w="med" len="med"/>
                      <a:tailEnd type="none" w="med" len="med"/>
                    </a:lnR>
                  </a:tcPr>
                </a:tc>
                <a:tc>
                  <a:txBody>
                    <a:bodyPr/>
                    <a:lstStyle/>
                    <a:p>
                      <a:r>
                        <a:rPr lang="lv-LV" sz="1600" dirty="0" smtClean="0"/>
                        <a:t>Pieteikumam</a:t>
                      </a:r>
                      <a:endParaRPr lang="lv-LV" sz="1600" dirty="0"/>
                    </a:p>
                  </a:txBody>
                  <a:tcPr marL="82299" marR="82299" marT="45719" marB="45719">
                    <a:lnL w="12700" cap="flat" cmpd="sng" algn="ctr">
                      <a:solidFill>
                        <a:schemeClr val="tx1"/>
                      </a:solidFill>
                      <a:prstDash val="solid"/>
                      <a:round/>
                      <a:headEnd type="none" w="med" len="med"/>
                      <a:tailEnd type="none" w="med" len="med"/>
                    </a:lnL>
                  </a:tcPr>
                </a:tc>
                <a:tc>
                  <a:txBody>
                    <a:bodyPr/>
                    <a:lstStyle/>
                    <a:p>
                      <a:pPr algn="ctr"/>
                      <a:r>
                        <a:rPr lang="lv-LV" sz="1800" dirty="0" smtClean="0"/>
                        <a:t>-</a:t>
                      </a:r>
                      <a:endParaRPr lang="lv-LV" sz="1800" dirty="0"/>
                    </a:p>
                  </a:txBody>
                  <a:tcPr marL="82299" marR="82299" marT="45719" marB="45719"/>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600" dirty="0" smtClean="0"/>
                        <a:t>min.30 d. </a:t>
                      </a:r>
                      <a:r>
                        <a:rPr lang="lv-LV" sz="1200" dirty="0" smtClean="0"/>
                        <a:t>(31.panta 1.punkts)</a:t>
                      </a:r>
                    </a:p>
                  </a:txBody>
                  <a:tcPr marL="82299" marR="82299" marT="45719" marB="45719"/>
                </a:tc>
              </a:tr>
            </a:tbl>
          </a:graphicData>
        </a:graphic>
      </p:graphicFrame>
      <p:sp>
        <p:nvSpPr>
          <p:cNvPr id="28674" name="Title 1"/>
          <p:cNvSpPr>
            <a:spLocks noGrp="1"/>
          </p:cNvSpPr>
          <p:nvPr>
            <p:ph type="title"/>
          </p:nvPr>
        </p:nvSpPr>
        <p:spPr/>
        <p:txBody>
          <a:bodyPr/>
          <a:lstStyle/>
          <a:p>
            <a:r>
              <a:rPr lang="lv-LV" altLang="lv-LV" b="1" smtClean="0"/>
              <a:t>Termiņi</a:t>
            </a:r>
          </a:p>
        </p:txBody>
      </p:sp>
    </p:spTree>
    <p:extLst>
      <p:ext uri="{BB962C8B-B14F-4D97-AF65-F5344CB8AC3E}">
        <p14:creationId xmlns:p14="http://schemas.microsoft.com/office/powerpoint/2010/main" val="9826907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17416C2-F0AA-43BA-AD22-30D9DD1FEADA}" type="slidenum">
              <a:rPr lang="en-US" altLang="lv-LV" sz="1200" smtClean="0"/>
              <a:pPr>
                <a:spcBef>
                  <a:spcPct val="0"/>
                </a:spcBef>
                <a:buFontTx/>
                <a:buNone/>
              </a:pPr>
              <a:t>17</a:t>
            </a:fld>
            <a:endParaRPr lang="en-US" altLang="lv-LV" sz="1200" smtClean="0"/>
          </a:p>
        </p:txBody>
      </p:sp>
      <p:sp>
        <p:nvSpPr>
          <p:cNvPr id="29699" name="Content Placeholder 2"/>
          <p:cNvSpPr>
            <a:spLocks noGrp="1"/>
          </p:cNvSpPr>
          <p:nvPr>
            <p:ph idx="1"/>
          </p:nvPr>
        </p:nvSpPr>
        <p:spPr>
          <a:xfrm>
            <a:off x="457200" y="1268760"/>
            <a:ext cx="8229600" cy="5087590"/>
          </a:xfrm>
          <a:prstGeom prst="rect">
            <a:avLst/>
          </a:prstGeom>
        </p:spPr>
        <p:txBody>
          <a:bodyPr/>
          <a:lstStyle/>
          <a:p>
            <a:pPr marL="0" indent="0">
              <a:buFontTx/>
              <a:buNone/>
              <a:defRPr/>
            </a:pPr>
            <a:r>
              <a:rPr lang="lv-LV" altLang="lv-LV" sz="2400" b="1" dirty="0" smtClean="0"/>
              <a:t>Saimnieciski visizdevīgākais piedāvājums (67.pants)</a:t>
            </a:r>
          </a:p>
          <a:p>
            <a:pPr>
              <a:defRPr/>
            </a:pPr>
            <a:r>
              <a:rPr lang="lv-LV" altLang="lv-LV" sz="2400" dirty="0" smtClean="0"/>
              <a:t>Papildus šobrīd noteiktajiem kritērijiem izmantojami arī tādi  kritēriji kā, piemēram:</a:t>
            </a:r>
          </a:p>
          <a:p>
            <a:pPr lvl="1">
              <a:buFontTx/>
              <a:buChar char="-"/>
              <a:defRPr/>
            </a:pPr>
            <a:r>
              <a:rPr lang="lv-LV" altLang="lv-LV" sz="2000" dirty="0" smtClean="0"/>
              <a:t>personāla, kas iesaistīts līguma izpildē, pieredze;</a:t>
            </a:r>
          </a:p>
          <a:p>
            <a:pPr lvl="1">
              <a:buFontTx/>
              <a:buChar char="-"/>
              <a:defRPr/>
            </a:pPr>
            <a:r>
              <a:rPr lang="lv-LV" altLang="lv-LV" sz="2000" dirty="0" smtClean="0"/>
              <a:t>piegādājamo preču, pakalpojumu vai būvdarbu ražošanas vai sniegšanas process vai citi saistīti aprites cikla posmi;</a:t>
            </a:r>
          </a:p>
          <a:p>
            <a:pPr lvl="1">
              <a:buFontTx/>
              <a:buChar char="-"/>
              <a:defRPr/>
            </a:pPr>
            <a:r>
              <a:rPr lang="lv-LV" altLang="lv-LV" sz="2000" dirty="0"/>
              <a:t>u</a:t>
            </a:r>
            <a:r>
              <a:rPr lang="lv-LV" altLang="lv-LV" sz="2000" dirty="0" smtClean="0"/>
              <a:t>.c.</a:t>
            </a:r>
          </a:p>
          <a:p>
            <a:pPr>
              <a:defRPr/>
            </a:pPr>
            <a:r>
              <a:rPr lang="lv-LV" altLang="lv-LV" sz="2400" dirty="0" smtClean="0"/>
              <a:t>Papildus paredzētas </a:t>
            </a:r>
            <a:r>
              <a:rPr lang="lv-LV" altLang="lv-LV" sz="2400" b="1" dirty="0" smtClean="0"/>
              <a:t>dalībvalstu tiesības noteikt</a:t>
            </a:r>
            <a:r>
              <a:rPr lang="lv-LV" altLang="lv-LV" sz="2400" dirty="0" smtClean="0"/>
              <a:t>, ka noteikta veida līgumu slēgšanas tiesības piešķiramas vai ka noteiktas līgumslēdzējas iestādes izmanto </a:t>
            </a:r>
            <a:r>
              <a:rPr lang="lv-LV" altLang="lv-LV" sz="2400" b="1" dirty="0" smtClean="0"/>
              <a:t>tikai</a:t>
            </a:r>
            <a:r>
              <a:rPr lang="lv-LV" altLang="lv-LV" sz="2400" dirty="0" smtClean="0"/>
              <a:t> - </a:t>
            </a:r>
            <a:r>
              <a:rPr lang="lv-LV" altLang="lv-LV" sz="2400" b="1" dirty="0" smtClean="0"/>
              <a:t>saimnieciski visizdevīgākā piedāvājuma kritēriju.</a:t>
            </a:r>
          </a:p>
        </p:txBody>
      </p:sp>
      <p:sp>
        <p:nvSpPr>
          <p:cNvPr id="29698" name="Title 1"/>
          <p:cNvSpPr>
            <a:spLocks noGrp="1"/>
          </p:cNvSpPr>
          <p:nvPr>
            <p:ph type="title"/>
          </p:nvPr>
        </p:nvSpPr>
        <p:spPr/>
        <p:txBody>
          <a:bodyPr>
            <a:normAutofit fontScale="90000"/>
          </a:bodyPr>
          <a:lstStyle/>
          <a:p>
            <a:r>
              <a:rPr lang="lv-LV" altLang="lv-LV" b="1" smtClean="0"/>
              <a:t>Līgumu slēgšanas tiesību piešķiršanas kritēriji (1)</a:t>
            </a:r>
          </a:p>
        </p:txBody>
      </p:sp>
    </p:spTree>
    <p:extLst>
      <p:ext uri="{BB962C8B-B14F-4D97-AF65-F5344CB8AC3E}">
        <p14:creationId xmlns:p14="http://schemas.microsoft.com/office/powerpoint/2010/main" val="22609728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85E372A-FAB9-4D91-9416-BEDBF1DCCD69}" type="slidenum">
              <a:rPr lang="en-US" altLang="lv-LV" sz="1200" smtClean="0"/>
              <a:pPr>
                <a:spcBef>
                  <a:spcPct val="0"/>
                </a:spcBef>
                <a:buFontTx/>
                <a:buNone/>
              </a:pPr>
              <a:t>18</a:t>
            </a:fld>
            <a:endParaRPr lang="en-US" altLang="lv-LV" sz="1200" smtClean="0"/>
          </a:p>
        </p:txBody>
      </p:sp>
      <p:sp>
        <p:nvSpPr>
          <p:cNvPr id="3" name="Content Placeholder 2"/>
          <p:cNvSpPr>
            <a:spLocks noGrp="1"/>
          </p:cNvSpPr>
          <p:nvPr>
            <p:ph idx="1"/>
          </p:nvPr>
        </p:nvSpPr>
        <p:spPr>
          <a:xfrm>
            <a:off x="457200" y="2132856"/>
            <a:ext cx="8229600" cy="3993307"/>
          </a:xfrm>
          <a:prstGeom prst="rect">
            <a:avLst/>
          </a:prstGeom>
        </p:spPr>
        <p:txBody>
          <a:bodyPr/>
          <a:lstStyle/>
          <a:p>
            <a:pPr marL="0" indent="0">
              <a:buFontTx/>
              <a:buNone/>
              <a:defRPr/>
            </a:pPr>
            <a:r>
              <a:rPr lang="lv-LV" sz="2400" b="1" dirty="0"/>
              <a:t>Viszemākās izmaksas var noteikt, pamatojoties:</a:t>
            </a:r>
          </a:p>
          <a:p>
            <a:pPr marL="809625" indent="-358775">
              <a:buFontTx/>
              <a:buNone/>
              <a:defRPr/>
            </a:pPr>
            <a:r>
              <a:rPr lang="lv-LV" sz="2400" dirty="0"/>
              <a:t>1) </a:t>
            </a:r>
            <a:r>
              <a:rPr lang="lv-LV" sz="2400" dirty="0" smtClean="0"/>
              <a:t>uz cenu;</a:t>
            </a:r>
            <a:endParaRPr lang="lv-LV" sz="2400" dirty="0"/>
          </a:p>
          <a:p>
            <a:pPr marL="809625" indent="-358775">
              <a:buFontTx/>
              <a:buNone/>
              <a:defRPr/>
            </a:pPr>
            <a:r>
              <a:rPr lang="lv-LV" sz="2400" dirty="0"/>
              <a:t>2) </a:t>
            </a:r>
            <a:r>
              <a:rPr lang="lv-LV" sz="2400" dirty="0" smtClean="0"/>
              <a:t>aprites </a:t>
            </a:r>
            <a:r>
              <a:rPr lang="lv-LV" sz="2400" dirty="0"/>
              <a:t>cikla </a:t>
            </a:r>
            <a:r>
              <a:rPr lang="lv-LV" sz="2400" dirty="0" smtClean="0"/>
              <a:t>izmaksām </a:t>
            </a:r>
            <a:r>
              <a:rPr lang="lv-LV" sz="2400" dirty="0"/>
              <a:t>(izmaksas, kas saistītas ar iegādi, resursu patēriņš, apkopes izmaksas utt. (68.pants</a:t>
            </a:r>
            <a:r>
              <a:rPr lang="lv-LV" sz="2400" dirty="0" smtClean="0"/>
              <a:t>)).</a:t>
            </a:r>
            <a:endParaRPr lang="lv-LV" sz="2400" dirty="0"/>
          </a:p>
          <a:p>
            <a:pPr marL="0" indent="0">
              <a:buNone/>
              <a:defRPr/>
            </a:pPr>
            <a:endParaRPr lang="lv-LV" dirty="0"/>
          </a:p>
        </p:txBody>
      </p:sp>
      <p:sp>
        <p:nvSpPr>
          <p:cNvPr id="31746" name="Title 1"/>
          <p:cNvSpPr>
            <a:spLocks noGrp="1"/>
          </p:cNvSpPr>
          <p:nvPr>
            <p:ph type="title"/>
          </p:nvPr>
        </p:nvSpPr>
        <p:spPr/>
        <p:txBody>
          <a:bodyPr>
            <a:normAutofit fontScale="90000"/>
          </a:bodyPr>
          <a:lstStyle/>
          <a:p>
            <a:r>
              <a:rPr lang="lv-LV" altLang="lv-LV" b="1" smtClean="0"/>
              <a:t>Līgumu slēgšanas tiesību piešķiršanas kritēriji (2)</a:t>
            </a:r>
            <a:endParaRPr lang="lv-LV" altLang="lv-LV" smtClean="0"/>
          </a:p>
        </p:txBody>
      </p:sp>
    </p:spTree>
    <p:extLst>
      <p:ext uri="{BB962C8B-B14F-4D97-AF65-F5344CB8AC3E}">
        <p14:creationId xmlns:p14="http://schemas.microsoft.com/office/powerpoint/2010/main" val="27811944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86AC811-02FD-400C-997D-55A92C8B09E6}" type="slidenum">
              <a:rPr lang="en-US" altLang="lv-LV" sz="1200" smtClean="0"/>
              <a:pPr>
                <a:spcBef>
                  <a:spcPct val="0"/>
                </a:spcBef>
                <a:buFontTx/>
                <a:buNone/>
              </a:pPr>
              <a:t>19</a:t>
            </a:fld>
            <a:endParaRPr lang="en-US" altLang="lv-LV" sz="1200" smtClean="0"/>
          </a:p>
        </p:txBody>
      </p:sp>
      <p:sp>
        <p:nvSpPr>
          <p:cNvPr id="3" name="Content Placeholder 2"/>
          <p:cNvSpPr>
            <a:spLocks noGrp="1"/>
          </p:cNvSpPr>
          <p:nvPr>
            <p:ph idx="1"/>
          </p:nvPr>
        </p:nvSpPr>
        <p:spPr>
          <a:xfrm>
            <a:off x="457200" y="1268760"/>
            <a:ext cx="8229600" cy="5087590"/>
          </a:xfrm>
          <a:prstGeom prst="rect">
            <a:avLst/>
          </a:prstGeom>
        </p:spPr>
        <p:txBody>
          <a:bodyPr/>
          <a:lstStyle/>
          <a:p>
            <a:pPr marL="0" indent="0">
              <a:buFontTx/>
              <a:buNone/>
              <a:defRPr/>
            </a:pPr>
            <a:r>
              <a:rPr lang="lv-LV" sz="2400" b="1" dirty="0" smtClean="0"/>
              <a:t>Ir paredzēts pasūtītājam </a:t>
            </a:r>
            <a:r>
              <a:rPr lang="lv-LV" sz="2400" b="1" dirty="0"/>
              <a:t>tiesības pieprasīt </a:t>
            </a:r>
            <a:r>
              <a:rPr lang="lv-LV" sz="2400" b="1" dirty="0" smtClean="0"/>
              <a:t>piegādātājiem: </a:t>
            </a:r>
          </a:p>
          <a:p>
            <a:pPr marL="809625" indent="-358775">
              <a:defRPr/>
            </a:pPr>
            <a:r>
              <a:rPr lang="lv-LV" sz="2400" dirty="0" smtClean="0"/>
              <a:t>sniegt </a:t>
            </a:r>
            <a:r>
              <a:rPr lang="lv-LV" sz="2400" dirty="0"/>
              <a:t>informāciju par piedāvātās līgumcenas </a:t>
            </a:r>
            <a:r>
              <a:rPr lang="lv-LV" sz="2400" dirty="0" smtClean="0"/>
              <a:t>veidošanos;</a:t>
            </a:r>
          </a:p>
          <a:p>
            <a:pPr marL="809625" indent="-358775">
              <a:defRPr/>
            </a:pPr>
            <a:r>
              <a:rPr lang="lv-LV" sz="2400" dirty="0" smtClean="0"/>
              <a:t>noraidīt </a:t>
            </a:r>
            <a:r>
              <a:rPr lang="lv-LV" sz="2400" dirty="0"/>
              <a:t>piedāvājumus, ja piegādātājs nevar sniegt pamatotu informāciju, situācijās, kad pasūtītājs piedāvājumu uzskata par nepamatoti </a:t>
            </a:r>
            <a:r>
              <a:rPr lang="lv-LV" sz="2400" dirty="0" smtClean="0"/>
              <a:t>lētu;</a:t>
            </a:r>
          </a:p>
          <a:p>
            <a:pPr marL="358775" indent="0">
              <a:buFontTx/>
              <a:buNone/>
              <a:defRPr/>
            </a:pPr>
            <a:r>
              <a:rPr lang="lv-LV" sz="2400" dirty="0" smtClean="0"/>
              <a:t>Detalizēti paskaidrojumi var, jo īpaši attiekties </a:t>
            </a:r>
            <a:r>
              <a:rPr lang="lv-LV" sz="2400" b="1" u="sng" dirty="0" smtClean="0"/>
              <a:t>papildus</a:t>
            </a:r>
            <a:r>
              <a:rPr lang="lv-LV" sz="2400" b="1" dirty="0" smtClean="0"/>
              <a:t> </a:t>
            </a:r>
            <a:r>
              <a:rPr lang="lv-LV" sz="2400" dirty="0" smtClean="0"/>
              <a:t>uz:</a:t>
            </a:r>
          </a:p>
          <a:p>
            <a:pPr marL="701675">
              <a:defRPr/>
            </a:pPr>
            <a:r>
              <a:rPr lang="lv-LV" sz="2400" b="1" dirty="0" smtClean="0"/>
              <a:t>Pretendenta piedāvāto būvdarbu, piegāžu vai pakalpojumu oriģinalitāti;</a:t>
            </a:r>
          </a:p>
          <a:p>
            <a:pPr marL="701675">
              <a:defRPr/>
            </a:pPr>
            <a:r>
              <a:rPr lang="lv-LV" sz="2400" b="1" dirty="0" smtClean="0"/>
              <a:t>Atbilstību pienākumiem (apakšuzņēmējiem (71.pants)).</a:t>
            </a:r>
            <a:endParaRPr lang="lv-LV" sz="2400" b="1" dirty="0"/>
          </a:p>
          <a:p>
            <a:pPr>
              <a:defRPr/>
            </a:pPr>
            <a:endParaRPr lang="lv-LV" dirty="0"/>
          </a:p>
        </p:txBody>
      </p:sp>
      <p:sp>
        <p:nvSpPr>
          <p:cNvPr id="32770" name="Title 1"/>
          <p:cNvSpPr>
            <a:spLocks noGrp="1"/>
          </p:cNvSpPr>
          <p:nvPr>
            <p:ph type="title"/>
          </p:nvPr>
        </p:nvSpPr>
        <p:spPr/>
        <p:txBody>
          <a:bodyPr/>
          <a:lstStyle/>
          <a:p>
            <a:r>
              <a:rPr lang="lv-LV" altLang="lv-LV" b="1" smtClean="0"/>
              <a:t>Nepamatoti lēti piedāvājumi (69.pants)</a:t>
            </a:r>
          </a:p>
        </p:txBody>
      </p:sp>
    </p:spTree>
    <p:extLst>
      <p:ext uri="{BB962C8B-B14F-4D97-AF65-F5344CB8AC3E}">
        <p14:creationId xmlns:p14="http://schemas.microsoft.com/office/powerpoint/2010/main" val="2531883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1EA4DDC-4F56-4702-ABF2-C8B782B21225}" type="slidenum">
              <a:rPr lang="en-US" altLang="lv-LV" sz="1200" smtClean="0"/>
              <a:pPr>
                <a:spcBef>
                  <a:spcPct val="0"/>
                </a:spcBef>
                <a:buFontTx/>
                <a:buNone/>
              </a:pPr>
              <a:t>2</a:t>
            </a:fld>
            <a:endParaRPr lang="en-US" altLang="lv-LV" sz="1200" smtClean="0"/>
          </a:p>
        </p:txBody>
      </p:sp>
      <p:sp>
        <p:nvSpPr>
          <p:cNvPr id="7171" name="Content Placeholder 2"/>
          <p:cNvSpPr>
            <a:spLocks noGrp="1"/>
          </p:cNvSpPr>
          <p:nvPr>
            <p:ph idx="1"/>
          </p:nvPr>
        </p:nvSpPr>
        <p:spPr>
          <a:prstGeom prst="rect">
            <a:avLst/>
          </a:prstGeom>
        </p:spPr>
        <p:txBody>
          <a:bodyPr/>
          <a:lstStyle/>
          <a:p>
            <a:pPr eaLnBrk="1" hangingPunct="1">
              <a:spcBef>
                <a:spcPct val="0"/>
              </a:spcBef>
              <a:spcAft>
                <a:spcPts val="800"/>
              </a:spcAft>
            </a:pPr>
            <a:r>
              <a:rPr lang="lv-LV" altLang="lv-LV" sz="2800" dirty="0" smtClean="0"/>
              <a:t>2011.gada decembris – Komisija ierosina 3 jaunas direktīvas publisko iepirkumu jomā</a:t>
            </a:r>
          </a:p>
          <a:p>
            <a:pPr eaLnBrk="1" hangingPunct="1">
              <a:spcBef>
                <a:spcPct val="0"/>
              </a:spcBef>
              <a:spcAft>
                <a:spcPts val="800"/>
              </a:spcAft>
            </a:pPr>
            <a:r>
              <a:rPr lang="lv-LV" altLang="lv-LV" sz="2800" dirty="0" smtClean="0"/>
              <a:t>2012.gada janvāris - 2013.gada jūlijs – apspriešana</a:t>
            </a:r>
          </a:p>
          <a:p>
            <a:pPr eaLnBrk="1" hangingPunct="1">
              <a:spcBef>
                <a:spcPct val="0"/>
              </a:spcBef>
              <a:spcAft>
                <a:spcPts val="800"/>
              </a:spcAft>
            </a:pPr>
            <a:r>
              <a:rPr lang="lv-LV" altLang="lv-LV" sz="2800" dirty="0" smtClean="0"/>
              <a:t>2014.gada februāris – direktīvu formāla apstiprināšana Parlamentā un Padomē;</a:t>
            </a:r>
          </a:p>
          <a:p>
            <a:pPr eaLnBrk="1" hangingPunct="1">
              <a:spcBef>
                <a:spcPct val="0"/>
              </a:spcBef>
              <a:spcAft>
                <a:spcPts val="800"/>
              </a:spcAft>
            </a:pPr>
            <a:r>
              <a:rPr lang="lv-LV" altLang="lv-LV" sz="2800" dirty="0" smtClean="0"/>
              <a:t>2014.gada 28.marts – publicēšana ES Oficiālajā Vēstnesī</a:t>
            </a:r>
          </a:p>
          <a:p>
            <a:pPr eaLnBrk="1" hangingPunct="1">
              <a:spcBef>
                <a:spcPct val="0"/>
              </a:spcBef>
              <a:spcAft>
                <a:spcPts val="800"/>
              </a:spcAft>
            </a:pPr>
            <a:r>
              <a:rPr lang="lv-LV" altLang="lv-LV" sz="2800" dirty="0" smtClean="0"/>
              <a:t>2014.gada 17.aprīlis – direktīvas stājas spēkā</a:t>
            </a:r>
          </a:p>
          <a:p>
            <a:pPr>
              <a:spcBef>
                <a:spcPct val="0"/>
              </a:spcBef>
            </a:pPr>
            <a:endParaRPr lang="lv-LV" altLang="lv-LV" dirty="0" smtClean="0"/>
          </a:p>
        </p:txBody>
      </p:sp>
      <p:sp>
        <p:nvSpPr>
          <p:cNvPr id="7170" name="Title 1"/>
          <p:cNvSpPr>
            <a:spLocks noGrp="1"/>
          </p:cNvSpPr>
          <p:nvPr>
            <p:ph type="title"/>
          </p:nvPr>
        </p:nvSpPr>
        <p:spPr/>
        <p:txBody>
          <a:bodyPr/>
          <a:lstStyle/>
          <a:p>
            <a:r>
              <a:rPr lang="lv-LV" altLang="lv-LV" b="1" dirty="0" smtClean="0"/>
              <a:t>Direktīvu izstrādes posmi</a:t>
            </a:r>
          </a:p>
        </p:txBody>
      </p:sp>
    </p:spTree>
    <p:extLst>
      <p:ext uri="{BB962C8B-B14F-4D97-AF65-F5344CB8AC3E}">
        <p14:creationId xmlns:p14="http://schemas.microsoft.com/office/powerpoint/2010/main" val="4226876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A0F04FB-F4EB-4423-B5A1-2AA816AED2CC}" type="slidenum">
              <a:rPr lang="en-US" altLang="lv-LV" sz="1200" smtClean="0"/>
              <a:pPr>
                <a:spcBef>
                  <a:spcPct val="0"/>
                </a:spcBef>
                <a:buFontTx/>
                <a:buNone/>
              </a:pPr>
              <a:t>20</a:t>
            </a:fld>
            <a:endParaRPr lang="en-US" altLang="lv-LV" sz="1200" smtClean="0"/>
          </a:p>
        </p:txBody>
      </p:sp>
      <p:sp>
        <p:nvSpPr>
          <p:cNvPr id="3" name="Content Placeholder 2"/>
          <p:cNvSpPr>
            <a:spLocks noGrp="1"/>
          </p:cNvSpPr>
          <p:nvPr>
            <p:ph idx="1"/>
          </p:nvPr>
        </p:nvSpPr>
        <p:spPr>
          <a:xfrm>
            <a:off x="457200" y="1916832"/>
            <a:ext cx="8229600" cy="4209331"/>
          </a:xfrm>
          <a:prstGeom prst="rect">
            <a:avLst/>
          </a:prstGeom>
        </p:spPr>
        <p:txBody>
          <a:bodyPr>
            <a:normAutofit/>
          </a:bodyPr>
          <a:lstStyle/>
          <a:p>
            <a:pPr marL="0" indent="0">
              <a:buFontTx/>
              <a:buNone/>
              <a:defRPr/>
            </a:pPr>
            <a:r>
              <a:rPr lang="lv-LV" sz="2400" b="1" dirty="0"/>
              <a:t>Kandidātu un pretendentu izslēgšanas noteikumi iedalīti </a:t>
            </a:r>
            <a:r>
              <a:rPr lang="lv-LV" sz="2400" b="1" u="sng" dirty="0"/>
              <a:t>divās </a:t>
            </a:r>
            <a:r>
              <a:rPr lang="lv-LV" sz="2400" b="1" u="sng" dirty="0" smtClean="0"/>
              <a:t>grupās</a:t>
            </a:r>
            <a:r>
              <a:rPr lang="lv-LV" sz="2400" b="1" dirty="0" smtClean="0"/>
              <a:t>:</a:t>
            </a:r>
          </a:p>
          <a:p>
            <a:pPr marL="809625" indent="-358775">
              <a:buFontTx/>
              <a:buAutoNum type="arabicParenR"/>
              <a:defRPr/>
            </a:pPr>
            <a:r>
              <a:rPr lang="lv-LV" sz="2400" dirty="0" smtClean="0"/>
              <a:t> obligāti piemērojamie kritēriji;</a:t>
            </a:r>
          </a:p>
          <a:p>
            <a:pPr marL="809625" indent="-358775">
              <a:buFontTx/>
              <a:buNone/>
              <a:defRPr/>
            </a:pPr>
            <a:r>
              <a:rPr lang="lv-LV" sz="2400" dirty="0" smtClean="0"/>
              <a:t>2) pēc </a:t>
            </a:r>
            <a:r>
              <a:rPr lang="lv-LV" sz="2400" dirty="0"/>
              <a:t>pasūtītāja izvēles </a:t>
            </a:r>
            <a:r>
              <a:rPr lang="lv-LV" sz="2400" dirty="0" smtClean="0"/>
              <a:t>piemērojamie kritēriji.</a:t>
            </a:r>
            <a:endParaRPr lang="lv-LV" sz="2400" dirty="0"/>
          </a:p>
        </p:txBody>
      </p:sp>
      <p:sp>
        <p:nvSpPr>
          <p:cNvPr id="33794" name="Title 1"/>
          <p:cNvSpPr>
            <a:spLocks noGrp="1"/>
          </p:cNvSpPr>
          <p:nvPr>
            <p:ph type="title"/>
          </p:nvPr>
        </p:nvSpPr>
        <p:spPr/>
        <p:txBody>
          <a:bodyPr>
            <a:normAutofit fontScale="90000"/>
          </a:bodyPr>
          <a:lstStyle/>
          <a:p>
            <a:r>
              <a:rPr lang="lv-LV" altLang="lv-LV" b="1" smtClean="0"/>
              <a:t>Kandidātu un pretendentu izslēgšanas noteikumi (1)</a:t>
            </a:r>
          </a:p>
        </p:txBody>
      </p:sp>
    </p:spTree>
    <p:extLst>
      <p:ext uri="{BB962C8B-B14F-4D97-AF65-F5344CB8AC3E}">
        <p14:creationId xmlns:p14="http://schemas.microsoft.com/office/powerpoint/2010/main" val="1392608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0"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742BE18-95D5-4A8F-AB81-898FA4759031}" type="slidenum">
              <a:rPr lang="en-US" altLang="lv-LV" sz="1200" smtClean="0"/>
              <a:pPr>
                <a:spcBef>
                  <a:spcPct val="0"/>
                </a:spcBef>
                <a:buFontTx/>
                <a:buNone/>
              </a:pPr>
              <a:t>21</a:t>
            </a:fld>
            <a:endParaRPr lang="en-US" altLang="lv-LV" sz="1200" smtClean="0"/>
          </a:p>
        </p:txBody>
      </p:sp>
      <p:sp>
        <p:nvSpPr>
          <p:cNvPr id="3" name="Content Placeholder 2"/>
          <p:cNvSpPr>
            <a:spLocks noGrp="1"/>
          </p:cNvSpPr>
          <p:nvPr>
            <p:ph idx="1"/>
          </p:nvPr>
        </p:nvSpPr>
        <p:spPr>
          <a:prstGeom prst="rect">
            <a:avLst/>
          </a:prstGeom>
        </p:spPr>
        <p:txBody>
          <a:bodyPr/>
          <a:lstStyle/>
          <a:p>
            <a:pPr marL="0" indent="0">
              <a:buFontTx/>
              <a:buNone/>
              <a:defRPr/>
            </a:pPr>
            <a:r>
              <a:rPr lang="lv-LV" sz="2600" b="1" u="sng" dirty="0"/>
              <a:t>O</a:t>
            </a:r>
            <a:r>
              <a:rPr lang="lv-LV" sz="2600" b="1" u="sng" dirty="0" smtClean="0"/>
              <a:t>bligāti piemērojamie kritēriji:</a:t>
            </a:r>
          </a:p>
          <a:p>
            <a:pPr>
              <a:defRPr/>
            </a:pPr>
            <a:r>
              <a:rPr lang="lv-LV" sz="2600" dirty="0" smtClean="0"/>
              <a:t>līdzdalība </a:t>
            </a:r>
            <a:r>
              <a:rPr lang="lv-LV" sz="2600" dirty="0"/>
              <a:t>noziedzīgā </a:t>
            </a:r>
            <a:r>
              <a:rPr lang="lv-LV" sz="2600" dirty="0" smtClean="0"/>
              <a:t>organizācijā;</a:t>
            </a:r>
          </a:p>
          <a:p>
            <a:pPr>
              <a:defRPr/>
            </a:pPr>
            <a:r>
              <a:rPr lang="lv-LV" sz="2600" dirty="0" err="1" smtClean="0"/>
              <a:t>koruptīvas</a:t>
            </a:r>
            <a:r>
              <a:rPr lang="lv-LV" sz="2600" dirty="0" smtClean="0"/>
              <a:t> </a:t>
            </a:r>
            <a:r>
              <a:rPr lang="lv-LV" sz="2600" dirty="0"/>
              <a:t>un krāpnieciskas darbības; </a:t>
            </a:r>
            <a:endParaRPr lang="lv-LV" sz="2600" dirty="0" smtClean="0"/>
          </a:p>
          <a:p>
            <a:pPr>
              <a:defRPr/>
            </a:pPr>
            <a:r>
              <a:rPr lang="lv-LV" sz="2600" dirty="0" smtClean="0"/>
              <a:t>ar </a:t>
            </a:r>
            <a:r>
              <a:rPr lang="lv-LV" sz="2600" dirty="0"/>
              <a:t>terorismu </a:t>
            </a:r>
            <a:r>
              <a:rPr lang="lv-LV" sz="2600" dirty="0" smtClean="0"/>
              <a:t>saistīti noziedzīgi nodarījumi;</a:t>
            </a:r>
          </a:p>
          <a:p>
            <a:pPr>
              <a:defRPr/>
            </a:pPr>
            <a:r>
              <a:rPr lang="lv-LV" sz="2600" dirty="0" smtClean="0"/>
              <a:t>pretlikumīgi </a:t>
            </a:r>
            <a:r>
              <a:rPr lang="lv-LV" sz="2600" dirty="0"/>
              <a:t>iegūtu līdzekļu </a:t>
            </a:r>
            <a:r>
              <a:rPr lang="lv-LV" sz="2600" dirty="0" smtClean="0"/>
              <a:t>legalizēšana;</a:t>
            </a:r>
          </a:p>
          <a:p>
            <a:pPr>
              <a:defRPr/>
            </a:pPr>
            <a:r>
              <a:rPr lang="lv-LV" sz="2600" dirty="0" smtClean="0"/>
              <a:t>nodokļu </a:t>
            </a:r>
            <a:r>
              <a:rPr lang="lv-LV" sz="2600" dirty="0"/>
              <a:t>un sociālo iemaksu maksāšanas </a:t>
            </a:r>
            <a:r>
              <a:rPr lang="lv-LV" sz="2600" dirty="0" smtClean="0"/>
              <a:t>pārkāpumi.</a:t>
            </a:r>
          </a:p>
          <a:p>
            <a:pPr marL="0" indent="0">
              <a:buFontTx/>
              <a:buNone/>
              <a:defRPr/>
            </a:pPr>
            <a:endParaRPr lang="lv-LV" sz="2600" b="1" dirty="0" smtClean="0"/>
          </a:p>
          <a:p>
            <a:pPr marL="0" indent="0">
              <a:buFontTx/>
              <a:buNone/>
              <a:defRPr/>
            </a:pPr>
            <a:r>
              <a:rPr lang="lv-LV" sz="2600" b="1" dirty="0" smtClean="0"/>
              <a:t>Šajos </a:t>
            </a:r>
            <a:r>
              <a:rPr lang="lv-LV" sz="2600" b="1" dirty="0"/>
              <a:t>gadījumos piegādātāja vainai jābūt pierādītai ar spēkā esošu un galīgu spriedumu vai lēmumu.</a:t>
            </a:r>
          </a:p>
        </p:txBody>
      </p:sp>
      <p:sp>
        <p:nvSpPr>
          <p:cNvPr id="34818" name="Title 1"/>
          <p:cNvSpPr>
            <a:spLocks noGrp="1"/>
          </p:cNvSpPr>
          <p:nvPr>
            <p:ph type="title"/>
          </p:nvPr>
        </p:nvSpPr>
        <p:spPr/>
        <p:txBody>
          <a:bodyPr>
            <a:normAutofit fontScale="90000"/>
          </a:bodyPr>
          <a:lstStyle/>
          <a:p>
            <a:r>
              <a:rPr lang="lv-LV" altLang="lv-LV" b="1" smtClean="0"/>
              <a:t>Kandidātu un pretendentu izslēgšanas noteikumi (2)</a:t>
            </a:r>
          </a:p>
        </p:txBody>
      </p:sp>
    </p:spTree>
    <p:extLst>
      <p:ext uri="{BB962C8B-B14F-4D97-AF65-F5344CB8AC3E}">
        <p14:creationId xmlns:p14="http://schemas.microsoft.com/office/powerpoint/2010/main" val="2784467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55ABE27-C09B-498F-8C95-705557FDC8E3}" type="slidenum">
              <a:rPr lang="en-US" altLang="lv-LV" sz="1200" smtClean="0"/>
              <a:pPr>
                <a:spcBef>
                  <a:spcPct val="0"/>
                </a:spcBef>
                <a:buFontTx/>
                <a:buNone/>
              </a:pPr>
              <a:t>22</a:t>
            </a:fld>
            <a:endParaRPr lang="en-US" altLang="lv-LV" sz="1200" smtClean="0"/>
          </a:p>
        </p:txBody>
      </p:sp>
      <p:sp>
        <p:nvSpPr>
          <p:cNvPr id="3" name="Content Placeholder 2"/>
          <p:cNvSpPr>
            <a:spLocks noGrp="1"/>
          </p:cNvSpPr>
          <p:nvPr>
            <p:ph idx="1"/>
          </p:nvPr>
        </p:nvSpPr>
        <p:spPr>
          <a:prstGeom prst="rect">
            <a:avLst/>
          </a:prstGeom>
        </p:spPr>
        <p:txBody>
          <a:bodyPr/>
          <a:lstStyle/>
          <a:p>
            <a:pPr marL="0" indent="0">
              <a:buFontTx/>
              <a:buNone/>
              <a:defRPr/>
            </a:pPr>
            <a:r>
              <a:rPr lang="lv-LV" sz="2800" b="1" u="sng" dirty="0" smtClean="0"/>
              <a:t>Pēc </a:t>
            </a:r>
            <a:r>
              <a:rPr lang="lv-LV" sz="2800" b="1" u="sng" dirty="0"/>
              <a:t>pasūtītāja izvēles var izslēgt, ja </a:t>
            </a:r>
            <a:r>
              <a:rPr lang="lv-LV" sz="2800" b="1" u="sng" dirty="0" smtClean="0"/>
              <a:t>konstatēti:</a:t>
            </a:r>
            <a:r>
              <a:rPr lang="lv-LV" sz="2800" b="1" dirty="0" smtClean="0"/>
              <a:t> </a:t>
            </a:r>
          </a:p>
          <a:p>
            <a:pPr>
              <a:defRPr/>
            </a:pPr>
            <a:r>
              <a:rPr lang="lv-LV" sz="2800" dirty="0" smtClean="0"/>
              <a:t>piegādātāja </a:t>
            </a:r>
            <a:r>
              <a:rPr lang="lv-LV" sz="2800" dirty="0"/>
              <a:t>pārkāpumi sociālo un darba tiesību vai vides tiesību </a:t>
            </a:r>
            <a:r>
              <a:rPr lang="lv-LV" sz="2800" dirty="0" smtClean="0"/>
              <a:t>jomā;</a:t>
            </a:r>
          </a:p>
          <a:p>
            <a:pPr>
              <a:defRPr/>
            </a:pPr>
            <a:r>
              <a:rPr lang="lv-LV" sz="2800" dirty="0" smtClean="0"/>
              <a:t>pasludināta </a:t>
            </a:r>
            <a:r>
              <a:rPr lang="lv-LV" sz="2800" dirty="0"/>
              <a:t>piegādātāja maksātnespēja vai uzsākta tā </a:t>
            </a:r>
            <a:r>
              <a:rPr lang="lv-LV" sz="2800" dirty="0" smtClean="0"/>
              <a:t>likvidācija; </a:t>
            </a:r>
          </a:p>
          <a:p>
            <a:pPr>
              <a:defRPr/>
            </a:pPr>
            <a:r>
              <a:rPr lang="lv-LV" sz="2800" dirty="0" smtClean="0"/>
              <a:t>būtiski </a:t>
            </a:r>
            <a:r>
              <a:rPr lang="lv-LV" sz="2800" dirty="0"/>
              <a:t>profesionālās darbības </a:t>
            </a:r>
            <a:r>
              <a:rPr lang="lv-LV" sz="2800" dirty="0" smtClean="0"/>
              <a:t>pārkāpumi;</a:t>
            </a:r>
          </a:p>
          <a:p>
            <a:pPr>
              <a:defRPr/>
            </a:pPr>
            <a:r>
              <a:rPr lang="lv-LV" sz="2800" dirty="0" smtClean="0"/>
              <a:t>ka </a:t>
            </a:r>
            <a:r>
              <a:rPr lang="lv-LV" sz="2800" dirty="0"/>
              <a:t>piegādātājs pie konkrētā pasūtītāja nav izpildījis vai nepilda līdzīgus līgumus. </a:t>
            </a:r>
            <a:endParaRPr lang="lv-LV" sz="2800" dirty="0" smtClean="0"/>
          </a:p>
          <a:p>
            <a:pPr marL="0" indent="0">
              <a:buFontTx/>
              <a:buNone/>
              <a:defRPr/>
            </a:pPr>
            <a:endParaRPr lang="lv-LV" sz="1800" dirty="0"/>
          </a:p>
          <a:p>
            <a:pPr>
              <a:defRPr/>
            </a:pPr>
            <a:endParaRPr lang="lv-LV" sz="1800" dirty="0"/>
          </a:p>
        </p:txBody>
      </p:sp>
      <p:sp>
        <p:nvSpPr>
          <p:cNvPr id="35842" name="Title 1"/>
          <p:cNvSpPr>
            <a:spLocks noGrp="1"/>
          </p:cNvSpPr>
          <p:nvPr>
            <p:ph type="title"/>
          </p:nvPr>
        </p:nvSpPr>
        <p:spPr/>
        <p:txBody>
          <a:bodyPr>
            <a:normAutofit fontScale="90000"/>
          </a:bodyPr>
          <a:lstStyle/>
          <a:p>
            <a:r>
              <a:rPr lang="lv-LV" altLang="lv-LV" b="1" smtClean="0"/>
              <a:t>Kandidātu un pretendentu izslēgšanas noteikumi (3)</a:t>
            </a:r>
          </a:p>
        </p:txBody>
      </p:sp>
    </p:spTree>
    <p:extLst>
      <p:ext uri="{BB962C8B-B14F-4D97-AF65-F5344CB8AC3E}">
        <p14:creationId xmlns:p14="http://schemas.microsoft.com/office/powerpoint/2010/main" val="4273971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EA6E263-F1E3-4904-AEC2-2AE508F16650}" type="slidenum">
              <a:rPr lang="en-US" altLang="lv-LV" sz="1200" smtClean="0"/>
              <a:pPr>
                <a:spcBef>
                  <a:spcPct val="0"/>
                </a:spcBef>
                <a:buFontTx/>
                <a:buNone/>
              </a:pPr>
              <a:t>23</a:t>
            </a:fld>
            <a:endParaRPr lang="en-US" altLang="lv-LV" sz="1200" smtClean="0"/>
          </a:p>
        </p:txBody>
      </p:sp>
      <p:sp>
        <p:nvSpPr>
          <p:cNvPr id="37891" name="Content Placeholder 2"/>
          <p:cNvSpPr>
            <a:spLocks noGrp="1"/>
          </p:cNvSpPr>
          <p:nvPr>
            <p:ph idx="1"/>
          </p:nvPr>
        </p:nvSpPr>
        <p:spPr>
          <a:prstGeom prst="rect">
            <a:avLst/>
          </a:prstGeom>
        </p:spPr>
        <p:txBody>
          <a:bodyPr/>
          <a:lstStyle/>
          <a:p>
            <a:r>
              <a:rPr lang="lv-LV" altLang="lv-LV" sz="2400" dirty="0" smtClean="0"/>
              <a:t>Saziņa elektroniskā veidā (33.pants);</a:t>
            </a:r>
          </a:p>
          <a:p>
            <a:r>
              <a:rPr lang="lv-LV" altLang="lv-LV" sz="2400" dirty="0" smtClean="0"/>
              <a:t>Dinamiskā iepirkumu sistēma (34.pants);</a:t>
            </a:r>
          </a:p>
          <a:p>
            <a:r>
              <a:rPr lang="lv-LV" altLang="lv-LV" sz="2400" dirty="0" smtClean="0"/>
              <a:t>Pieteikumu un piedāvājumu elektroniska iesniegšana;</a:t>
            </a:r>
          </a:p>
          <a:p>
            <a:r>
              <a:rPr lang="lv-LV" altLang="lv-LV" sz="2400" dirty="0" smtClean="0"/>
              <a:t>Elektroniskās izsoles (35.pants);</a:t>
            </a:r>
          </a:p>
          <a:p>
            <a:r>
              <a:rPr lang="lv-LV" altLang="lv-LV" sz="2400" dirty="0" smtClean="0"/>
              <a:t>Elektroniskie katalogi (36.pants);</a:t>
            </a:r>
          </a:p>
          <a:p>
            <a:r>
              <a:rPr lang="lv-LV" altLang="lv-LV" sz="2400" dirty="0" smtClean="0"/>
              <a:t>Iepirkumu paziņojumu nosūtīšana publicēšanai ES OV  (49.pants);</a:t>
            </a:r>
          </a:p>
          <a:p>
            <a:r>
              <a:rPr lang="lv-LV" altLang="lv-LV" sz="2400" dirty="0" smtClean="0"/>
              <a:t>Iepirkuma procedūras dokumentu pieejamība (53.pants).</a:t>
            </a:r>
          </a:p>
        </p:txBody>
      </p:sp>
      <p:sp>
        <p:nvSpPr>
          <p:cNvPr id="37890" name="Title 1"/>
          <p:cNvSpPr>
            <a:spLocks noGrp="1"/>
          </p:cNvSpPr>
          <p:nvPr>
            <p:ph type="title"/>
          </p:nvPr>
        </p:nvSpPr>
        <p:spPr/>
        <p:txBody>
          <a:bodyPr>
            <a:normAutofit fontScale="90000"/>
          </a:bodyPr>
          <a:lstStyle/>
          <a:p>
            <a:r>
              <a:rPr lang="lv-LV" altLang="lv-LV" b="1" smtClean="0"/>
              <a:t>Elektroniskie iepirkumi</a:t>
            </a:r>
            <a:br>
              <a:rPr lang="lv-LV" altLang="lv-LV" b="1" smtClean="0"/>
            </a:br>
            <a:endParaRPr lang="lv-LV" altLang="lv-LV" smtClean="0"/>
          </a:p>
        </p:txBody>
      </p:sp>
    </p:spTree>
    <p:extLst>
      <p:ext uri="{BB962C8B-B14F-4D97-AF65-F5344CB8AC3E}">
        <p14:creationId xmlns:p14="http://schemas.microsoft.com/office/powerpoint/2010/main" val="30233789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F876F0F-01AE-4C47-94B0-806E9B74663E}" type="slidenum">
              <a:rPr lang="en-US" altLang="lv-LV" sz="1200" smtClean="0"/>
              <a:pPr>
                <a:spcBef>
                  <a:spcPct val="0"/>
                </a:spcBef>
                <a:buFontTx/>
                <a:buNone/>
              </a:pPr>
              <a:t>24</a:t>
            </a:fld>
            <a:endParaRPr lang="en-US" altLang="lv-LV" sz="1200" smtClean="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3799390"/>
              </p:ext>
            </p:extLst>
          </p:nvPr>
        </p:nvGraphicFramePr>
        <p:xfrm>
          <a:off x="457200" y="1268413"/>
          <a:ext cx="8229600" cy="48577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9938" name="Title 1"/>
          <p:cNvSpPr>
            <a:spLocks noGrp="1"/>
          </p:cNvSpPr>
          <p:nvPr>
            <p:ph type="title"/>
          </p:nvPr>
        </p:nvSpPr>
        <p:spPr/>
        <p:txBody>
          <a:bodyPr/>
          <a:lstStyle/>
          <a:p>
            <a:r>
              <a:rPr lang="lv-LV" altLang="lv-LV" b="1" smtClean="0"/>
              <a:t>Elektronisko iepirkumu ieviešana</a:t>
            </a:r>
          </a:p>
        </p:txBody>
      </p:sp>
    </p:spTree>
    <p:extLst>
      <p:ext uri="{BB962C8B-B14F-4D97-AF65-F5344CB8AC3E}">
        <p14:creationId xmlns:p14="http://schemas.microsoft.com/office/powerpoint/2010/main" val="20301820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2014.05.20.</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25</a:t>
            </a:fld>
            <a:endParaRPr lang="lv-LV"/>
          </a:p>
        </p:txBody>
      </p:sp>
      <p:sp>
        <p:nvSpPr>
          <p:cNvPr id="4" name="Content Placeholder 3"/>
          <p:cNvSpPr>
            <a:spLocks noGrp="1"/>
          </p:cNvSpPr>
          <p:nvPr>
            <p:ph idx="1"/>
          </p:nvPr>
        </p:nvSpPr>
        <p:spPr>
          <a:xfrm>
            <a:off x="457200" y="2420888"/>
            <a:ext cx="8229600" cy="3705275"/>
          </a:xfrm>
        </p:spPr>
        <p:txBody>
          <a:bodyPr>
            <a:normAutofit/>
          </a:bodyPr>
          <a:lstStyle/>
          <a:p>
            <a:pPr marL="0" indent="0" algn="ctr">
              <a:buNone/>
            </a:pPr>
            <a:r>
              <a:rPr lang="lv-LV" sz="6000" dirty="0" smtClean="0">
                <a:effectLst>
                  <a:outerShdw blurRad="38100" dist="38100" dir="2700000" algn="tl">
                    <a:srgbClr val="000000">
                      <a:alpha val="43137"/>
                    </a:srgbClr>
                  </a:outerShdw>
                </a:effectLst>
              </a:rPr>
              <a:t>DISKUSIJAS JAUTĀJUMI</a:t>
            </a:r>
            <a:endParaRPr lang="lv-LV" sz="6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12962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0E12805-8F60-4C9B-9494-FA9EB5ABE77D}" type="slidenum">
              <a:rPr lang="en-US" altLang="lv-LV" sz="1200" smtClean="0"/>
              <a:pPr>
                <a:spcBef>
                  <a:spcPct val="0"/>
                </a:spcBef>
                <a:buFontTx/>
                <a:buNone/>
              </a:pPr>
              <a:t>26</a:t>
            </a:fld>
            <a:endParaRPr lang="en-US" altLang="lv-LV" sz="1200" smtClean="0"/>
          </a:p>
        </p:txBody>
      </p:sp>
      <p:sp>
        <p:nvSpPr>
          <p:cNvPr id="43011" name="Content Placeholder 2"/>
          <p:cNvSpPr>
            <a:spLocks noGrp="1"/>
          </p:cNvSpPr>
          <p:nvPr>
            <p:ph idx="1"/>
          </p:nvPr>
        </p:nvSpPr>
        <p:spPr>
          <a:prstGeom prst="rect">
            <a:avLst/>
          </a:prstGeom>
        </p:spPr>
        <p:txBody>
          <a:bodyPr/>
          <a:lstStyle/>
          <a:p>
            <a:pPr marL="514350" indent="-514350">
              <a:spcAft>
                <a:spcPts val="1200"/>
              </a:spcAft>
              <a:buFontTx/>
              <a:buAutoNum type="arabicPeriod"/>
            </a:pPr>
            <a:r>
              <a:rPr lang="lv-LV" altLang="lv-LV" sz="2800" dirty="0" smtClean="0"/>
              <a:t>Vai likumprojektā jāparedz izvēles tiesības vērtēt vai nu aprites cikla kopējās izmaksas, vai zemāko cenu (ja tehniskās specifikācijas ir ar augstu detalizāciju)? </a:t>
            </a:r>
          </a:p>
          <a:p>
            <a:pPr marL="514350" indent="-514350">
              <a:spcAft>
                <a:spcPts val="1200"/>
              </a:spcAft>
              <a:buFontTx/>
              <a:buAutoNum type="arabicPeriod"/>
            </a:pPr>
            <a:r>
              <a:rPr lang="lv-LV" altLang="lv-LV" sz="2800" dirty="0" smtClean="0"/>
              <a:t>Vai likumprojektā jāparedz tikai saimnieciski izdevīgākais piedāvājumi vērtēšanas kritērijs? Varbūt atsevišķiem līgumu vai iepirkumu procedūru veidiem? </a:t>
            </a:r>
          </a:p>
          <a:p>
            <a:pPr marL="514350" indent="-514350">
              <a:spcAft>
                <a:spcPts val="1200"/>
              </a:spcAft>
              <a:buFontTx/>
              <a:buAutoNum type="arabicPeriod"/>
            </a:pPr>
            <a:r>
              <a:rPr lang="lv-LV" altLang="lv-LV" sz="2800" dirty="0" smtClean="0"/>
              <a:t>Vai sociālo un vides tiesību pārkāpumi būtu jāvērtē līdzvērtīgi darba tiesību pārkāpumiem?</a:t>
            </a:r>
          </a:p>
        </p:txBody>
      </p:sp>
      <p:sp>
        <p:nvSpPr>
          <p:cNvPr id="43010" name="Title 1"/>
          <p:cNvSpPr>
            <a:spLocks noGrp="1"/>
          </p:cNvSpPr>
          <p:nvPr>
            <p:ph type="title"/>
          </p:nvPr>
        </p:nvSpPr>
        <p:spPr/>
        <p:txBody>
          <a:bodyPr/>
          <a:lstStyle/>
          <a:p>
            <a:r>
              <a:rPr lang="lv-LV" altLang="lv-LV" b="1" smtClean="0"/>
              <a:t>Diskusijas jautājumi</a:t>
            </a:r>
          </a:p>
        </p:txBody>
      </p:sp>
    </p:spTree>
    <p:extLst>
      <p:ext uri="{BB962C8B-B14F-4D97-AF65-F5344CB8AC3E}">
        <p14:creationId xmlns:p14="http://schemas.microsoft.com/office/powerpoint/2010/main" val="21441507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A9D137D-E01A-4AC3-B87F-EA62403B4F3C}" type="slidenum">
              <a:rPr lang="en-US" altLang="lv-LV" sz="1200" smtClean="0"/>
              <a:pPr>
                <a:spcBef>
                  <a:spcPct val="0"/>
                </a:spcBef>
                <a:buFontTx/>
                <a:buNone/>
              </a:pPr>
              <a:t>27</a:t>
            </a:fld>
            <a:endParaRPr lang="en-US" altLang="lv-LV" sz="1200" smtClean="0"/>
          </a:p>
        </p:txBody>
      </p:sp>
      <p:sp>
        <p:nvSpPr>
          <p:cNvPr id="44035" name="Content Placeholder 2"/>
          <p:cNvSpPr>
            <a:spLocks noGrp="1"/>
          </p:cNvSpPr>
          <p:nvPr>
            <p:ph idx="1"/>
          </p:nvPr>
        </p:nvSpPr>
        <p:spPr>
          <a:prstGeom prst="rect">
            <a:avLst/>
          </a:prstGeom>
        </p:spPr>
        <p:txBody>
          <a:bodyPr/>
          <a:lstStyle/>
          <a:p>
            <a:pPr marL="0" indent="0">
              <a:spcAft>
                <a:spcPts val="1200"/>
              </a:spcAft>
              <a:buFontTx/>
              <a:buNone/>
            </a:pPr>
            <a:r>
              <a:rPr lang="lv-LV" altLang="lv-LV" sz="2800" dirty="0" smtClean="0"/>
              <a:t>4. Vai būtu lietderīgi likumprojektā noteikt iespēju piešķirt papildu punktus saimnieciski visizdevīgākā piedāvājuma izvēles gadījumā piegādātājiem, kuru darbībai ir sociāls raksturs (sabiedriskā labuma organizācijas, sociālie uzņēmumi, citi …)?</a:t>
            </a:r>
          </a:p>
          <a:p>
            <a:pPr marL="0" indent="0">
              <a:buNone/>
            </a:pPr>
            <a:r>
              <a:rPr lang="lv-LV" altLang="lv-LV" sz="2800" dirty="0" smtClean="0"/>
              <a:t>5. Vai </a:t>
            </a:r>
            <a:r>
              <a:rPr lang="lv-LV" altLang="lv-LV" sz="2800" dirty="0"/>
              <a:t>būtu lietderīgi ar jaunā likumprojekta starpniecību stimulēt </a:t>
            </a:r>
            <a:r>
              <a:rPr lang="lv-LV" altLang="lv-LV" sz="2800" dirty="0" err="1" smtClean="0"/>
              <a:t>ģenerālvienošanos</a:t>
            </a:r>
            <a:r>
              <a:rPr lang="lv-LV" altLang="lv-LV" sz="2800" dirty="0" smtClean="0"/>
              <a:t> </a:t>
            </a:r>
            <a:r>
              <a:rPr lang="lv-LV" altLang="lv-LV" sz="2800" dirty="0"/>
              <a:t>slēgšanu nozarēs </a:t>
            </a:r>
            <a:r>
              <a:rPr lang="lv-LV" altLang="lv-LV" sz="2800" dirty="0" smtClean="0"/>
              <a:t>(nosakot </a:t>
            </a:r>
            <a:r>
              <a:rPr lang="lv-LV" altLang="lv-LV" sz="2800" dirty="0"/>
              <a:t>prasības attiecībā uz atalgojumu attiecīgajā nozarē), lai mazinātu dempingu iepirkumos?</a:t>
            </a:r>
          </a:p>
          <a:p>
            <a:pPr marL="0" indent="0">
              <a:buFontTx/>
              <a:buNone/>
            </a:pPr>
            <a:endParaRPr lang="lv-LV" altLang="lv-LV" dirty="0" smtClean="0"/>
          </a:p>
        </p:txBody>
      </p:sp>
      <p:sp>
        <p:nvSpPr>
          <p:cNvPr id="44034" name="Title 1"/>
          <p:cNvSpPr>
            <a:spLocks noGrp="1"/>
          </p:cNvSpPr>
          <p:nvPr>
            <p:ph type="title"/>
          </p:nvPr>
        </p:nvSpPr>
        <p:spPr/>
        <p:txBody>
          <a:bodyPr/>
          <a:lstStyle/>
          <a:p>
            <a:r>
              <a:rPr lang="lv-LV" altLang="lv-LV" b="1" dirty="0" smtClean="0"/>
              <a:t>Diskusijas jautājumi</a:t>
            </a:r>
          </a:p>
        </p:txBody>
      </p:sp>
    </p:spTree>
    <p:extLst>
      <p:ext uri="{BB962C8B-B14F-4D97-AF65-F5344CB8AC3E}">
        <p14:creationId xmlns:p14="http://schemas.microsoft.com/office/powerpoint/2010/main" val="41378975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2014.05.20.</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28</a:t>
            </a:fld>
            <a:endParaRPr lang="lv-LV"/>
          </a:p>
        </p:txBody>
      </p:sp>
      <p:sp>
        <p:nvSpPr>
          <p:cNvPr id="4" name="Content Placeholder 3"/>
          <p:cNvSpPr>
            <a:spLocks noGrp="1"/>
          </p:cNvSpPr>
          <p:nvPr>
            <p:ph idx="1"/>
          </p:nvPr>
        </p:nvSpPr>
        <p:spPr>
          <a:xfrm>
            <a:off x="457200" y="1268760"/>
            <a:ext cx="8229600" cy="5087590"/>
          </a:xfrm>
        </p:spPr>
        <p:txBody>
          <a:bodyPr>
            <a:normAutofit fontScale="92500" lnSpcReduction="20000"/>
          </a:bodyPr>
          <a:lstStyle/>
          <a:p>
            <a:pPr marL="0" indent="0">
              <a:spcAft>
                <a:spcPts val="600"/>
              </a:spcAft>
              <a:buNone/>
            </a:pPr>
            <a:r>
              <a:rPr lang="lv-LV" altLang="lv-LV" sz="2800" dirty="0" smtClean="0"/>
              <a:t>6. Kādus </a:t>
            </a:r>
            <a:r>
              <a:rPr lang="lv-LV" altLang="lv-LV" sz="2800" dirty="0"/>
              <a:t>papildu kritērijus direktīvā noteiktajiem var izvirzīt, lai konstatētu nepamatoti lētus piedāvājumus?</a:t>
            </a:r>
          </a:p>
          <a:p>
            <a:pPr marL="0" indent="0">
              <a:spcAft>
                <a:spcPts val="600"/>
              </a:spcAft>
              <a:buNone/>
            </a:pPr>
            <a:r>
              <a:rPr lang="lv-LV" altLang="lv-LV" sz="2800" dirty="0" smtClean="0"/>
              <a:t>7. Kādus </a:t>
            </a:r>
            <a:r>
              <a:rPr lang="lv-LV" altLang="lv-LV" sz="2800" dirty="0"/>
              <a:t>sliekšņus būtu lietderīgi noteikt “mazajiem” iepirkumiem</a:t>
            </a:r>
            <a:r>
              <a:rPr lang="lv-LV" altLang="lv-LV" sz="2800" dirty="0" smtClean="0"/>
              <a:t>? Vai būtu lietderīgi noteikt atšķirīgus sliekšņus tiešās pārvaldes iestādēm un pārējām publiskām personām?</a:t>
            </a:r>
          </a:p>
          <a:p>
            <a:pPr marL="0" indent="0">
              <a:spcAft>
                <a:spcPts val="600"/>
              </a:spcAft>
              <a:buNone/>
            </a:pPr>
            <a:r>
              <a:rPr lang="lv-LV" altLang="lv-LV" sz="2800" dirty="0" smtClean="0"/>
              <a:t>8. Kā Jūs vērtētu noteikumu, ka nodokļu parādu neesamība ir jāpārbauda visiem pretendentiem jau uz publikācijas dienu IUB mājaslapā un atkārtoti potenciālajam uzvarētājam lēmuma pieņemšanas dienā?</a:t>
            </a:r>
          </a:p>
          <a:p>
            <a:pPr marL="0" indent="0">
              <a:spcAft>
                <a:spcPts val="600"/>
              </a:spcAft>
              <a:buNone/>
            </a:pPr>
            <a:r>
              <a:rPr lang="lv-LV" altLang="lv-LV" sz="2800" dirty="0" smtClean="0"/>
              <a:t>8. </a:t>
            </a:r>
            <a:r>
              <a:rPr lang="lv-LV" altLang="lv-LV" sz="2800" dirty="0"/>
              <a:t>Vai būtu lietderīgi jauno iepirkuma likumu veidot kā “jumta” likumu, savukārt nosacījumus attiecībā uz iepirkumu procedūru veikšanu atrunāt Ministru kabineta noteikumos</a:t>
            </a:r>
            <a:r>
              <a:rPr lang="lv-LV" altLang="lv-LV" sz="2800" dirty="0" smtClean="0"/>
              <a:t>?</a:t>
            </a:r>
            <a:endParaRPr lang="lv-LV" altLang="lv-LV" sz="2800" dirty="0"/>
          </a:p>
        </p:txBody>
      </p:sp>
      <p:sp>
        <p:nvSpPr>
          <p:cNvPr id="5" name="Title 4"/>
          <p:cNvSpPr>
            <a:spLocks noGrp="1"/>
          </p:cNvSpPr>
          <p:nvPr>
            <p:ph type="title"/>
          </p:nvPr>
        </p:nvSpPr>
        <p:spPr/>
        <p:txBody>
          <a:bodyPr/>
          <a:lstStyle/>
          <a:p>
            <a:r>
              <a:rPr lang="lv-LV" altLang="lv-LV" dirty="0"/>
              <a:t>Diskusijas jautājumi</a:t>
            </a:r>
            <a:endParaRPr lang="lv-LV" dirty="0"/>
          </a:p>
        </p:txBody>
      </p:sp>
    </p:spTree>
    <p:extLst>
      <p:ext uri="{BB962C8B-B14F-4D97-AF65-F5344CB8AC3E}">
        <p14:creationId xmlns:p14="http://schemas.microsoft.com/office/powerpoint/2010/main" val="1034107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7EA77-F9EB-4D3B-9C53-DA17819BC1D1}" type="datetime1">
              <a:rPr lang="lv-LV" smtClean="0"/>
              <a:t>2014.05.20.</a:t>
            </a:fld>
            <a:endParaRPr lang="lv-LV" dirty="0"/>
          </a:p>
        </p:txBody>
      </p:sp>
      <p:sp>
        <p:nvSpPr>
          <p:cNvPr id="3" name="Slide Number Placeholder 2"/>
          <p:cNvSpPr>
            <a:spLocks noGrp="1"/>
          </p:cNvSpPr>
          <p:nvPr>
            <p:ph type="sldNum" sz="quarter" idx="12"/>
          </p:nvPr>
        </p:nvSpPr>
        <p:spPr/>
        <p:txBody>
          <a:bodyPr/>
          <a:lstStyle/>
          <a:p>
            <a:fld id="{952464FB-6FA6-4E80-ACB1-F4B9846AA373}" type="slidenum">
              <a:rPr lang="lv-LV" smtClean="0"/>
              <a:t>29</a:t>
            </a:fld>
            <a:endParaRPr lang="lv-LV"/>
          </a:p>
        </p:txBody>
      </p:sp>
      <p:sp>
        <p:nvSpPr>
          <p:cNvPr id="4" name="Content Placeholder 3"/>
          <p:cNvSpPr>
            <a:spLocks noGrp="1"/>
          </p:cNvSpPr>
          <p:nvPr>
            <p:ph idx="1"/>
          </p:nvPr>
        </p:nvSpPr>
        <p:spPr>
          <a:xfrm>
            <a:off x="457200" y="2276872"/>
            <a:ext cx="8229600" cy="3849291"/>
          </a:xfrm>
        </p:spPr>
        <p:txBody>
          <a:bodyPr>
            <a:normAutofit/>
          </a:bodyPr>
          <a:lstStyle/>
          <a:p>
            <a:pPr marL="0" indent="0" algn="ctr">
              <a:buNone/>
            </a:pPr>
            <a:r>
              <a:rPr lang="lv-LV" sz="4000" b="1" dirty="0" smtClean="0"/>
              <a:t>Paldies par Jūsu viedokļiem un ierosinājumiem!</a:t>
            </a:r>
            <a:endParaRPr lang="lv-LV" sz="4000" b="1" dirty="0"/>
          </a:p>
        </p:txBody>
      </p:sp>
    </p:spTree>
    <p:extLst>
      <p:ext uri="{BB962C8B-B14F-4D97-AF65-F5344CB8AC3E}">
        <p14:creationId xmlns:p14="http://schemas.microsoft.com/office/powerpoint/2010/main" val="2507921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5A6140F-B684-460F-B313-4A9BCD71CFE4}" type="slidenum">
              <a:rPr lang="en-US" altLang="lv-LV" sz="1200" smtClean="0"/>
              <a:pPr>
                <a:spcBef>
                  <a:spcPct val="0"/>
                </a:spcBef>
                <a:buFontTx/>
                <a:buNone/>
              </a:pPr>
              <a:t>3</a:t>
            </a:fld>
            <a:endParaRPr lang="en-US" altLang="lv-LV" sz="1200" smtClean="0"/>
          </a:p>
        </p:txBody>
      </p:sp>
      <p:sp>
        <p:nvSpPr>
          <p:cNvPr id="9219" name="Content Placeholder 2"/>
          <p:cNvSpPr>
            <a:spLocks noGrp="1"/>
          </p:cNvSpPr>
          <p:nvPr>
            <p:ph idx="1"/>
          </p:nvPr>
        </p:nvSpPr>
        <p:spPr>
          <a:prstGeom prst="rect">
            <a:avLst/>
          </a:prstGeom>
        </p:spPr>
        <p:txBody>
          <a:bodyPr/>
          <a:lstStyle/>
          <a:p>
            <a:pPr>
              <a:spcAft>
                <a:spcPts val="1200"/>
              </a:spcAft>
              <a:defRPr/>
            </a:pPr>
            <a:r>
              <a:rPr lang="lv-LV" altLang="lv-LV" sz="2400" b="1" u="sng" dirty="0" smtClean="0"/>
              <a:t>Eiropas Parlamenta un Padomes Direktīva 2014/24/ES par publisko iepirkumu un ar ko atceļ Direktīvu 2004/18/EK</a:t>
            </a:r>
          </a:p>
          <a:p>
            <a:pPr>
              <a:spcAft>
                <a:spcPts val="1200"/>
              </a:spcAft>
              <a:defRPr/>
            </a:pPr>
            <a:r>
              <a:rPr lang="lv-LV" altLang="lv-LV" sz="2400" dirty="0" smtClean="0"/>
              <a:t>Eiropas Parlamenta un Padomes Direktīva  2014/25/ES par iepirkumu, ko īsteno subjekti, kuri darbojas ūdensapgādes, enerģētikas, transporta un pasta pakalpojumu nozarēs, un ar ko atceļ Direktīvu 2004/17/EK</a:t>
            </a:r>
          </a:p>
          <a:p>
            <a:pPr>
              <a:spcAft>
                <a:spcPts val="1200"/>
              </a:spcAft>
              <a:defRPr/>
            </a:pPr>
            <a:r>
              <a:rPr lang="lv-LV" altLang="lv-LV" sz="2400" dirty="0" smtClean="0"/>
              <a:t>Eiropas Parlamenta un Padomes Direktīva 2014/23/ES par koncesijas līgumu slēgšanas tiesību piešķiršanu</a:t>
            </a:r>
          </a:p>
          <a:p>
            <a:pPr>
              <a:spcAft>
                <a:spcPts val="1200"/>
              </a:spcAft>
              <a:defRPr/>
            </a:pPr>
            <a:endParaRPr lang="lv-LV" altLang="lv-LV" sz="2400" dirty="0" smtClean="0"/>
          </a:p>
          <a:p>
            <a:pPr marL="0" indent="0">
              <a:spcAft>
                <a:spcPts val="1200"/>
              </a:spcAft>
              <a:buFontTx/>
              <a:buNone/>
              <a:defRPr/>
            </a:pPr>
            <a:endParaRPr lang="lv-LV" altLang="lv-LV" sz="2400" dirty="0" smtClean="0"/>
          </a:p>
        </p:txBody>
      </p:sp>
      <p:sp>
        <p:nvSpPr>
          <p:cNvPr id="8194" name="Title 1"/>
          <p:cNvSpPr>
            <a:spLocks noGrp="1"/>
          </p:cNvSpPr>
          <p:nvPr>
            <p:ph type="title"/>
          </p:nvPr>
        </p:nvSpPr>
        <p:spPr/>
        <p:txBody>
          <a:bodyPr/>
          <a:lstStyle/>
          <a:p>
            <a:r>
              <a:rPr lang="lv-LV" altLang="lv-LV" b="1" smtClean="0"/>
              <a:t>Jaunās Direktīvas</a:t>
            </a:r>
          </a:p>
        </p:txBody>
      </p:sp>
    </p:spTree>
    <p:extLst>
      <p:ext uri="{BB962C8B-B14F-4D97-AF65-F5344CB8AC3E}">
        <p14:creationId xmlns:p14="http://schemas.microsoft.com/office/powerpoint/2010/main" val="2300309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prstGeom prst="rect">
            <a:avLst/>
          </a:prstGeom>
        </p:spPr>
        <p:txBody>
          <a:bodyPr/>
          <a:lstStyle/>
          <a:p>
            <a:pPr eaLnBrk="1" hangingPunct="1"/>
            <a:r>
              <a:rPr lang="lv-LV" altLang="lv-LV" sz="2400" smtClean="0"/>
              <a:t>Apsvērumi - Preambula</a:t>
            </a:r>
          </a:p>
          <a:p>
            <a:pPr eaLnBrk="1" hangingPunct="1"/>
            <a:r>
              <a:rPr lang="lv-LV" altLang="lv-LV" sz="2400" smtClean="0"/>
              <a:t>I sadaļa: Darbības joma, definīcijas un vispārīgie principi</a:t>
            </a:r>
          </a:p>
          <a:p>
            <a:pPr eaLnBrk="1" hangingPunct="1"/>
            <a:r>
              <a:rPr lang="lv-LV" altLang="lv-LV" sz="2400" smtClean="0"/>
              <a:t>II sadaļa: Noteikumi par publiskiem līgumiem</a:t>
            </a:r>
          </a:p>
          <a:p>
            <a:pPr eaLnBrk="1" hangingPunct="1"/>
            <a:r>
              <a:rPr lang="lv-LV" altLang="lv-LV" sz="2400" smtClean="0"/>
              <a:t>III sadaļa: Īpaši iepirkuma režīmi</a:t>
            </a:r>
          </a:p>
          <a:p>
            <a:pPr eaLnBrk="1" hangingPunct="1"/>
            <a:r>
              <a:rPr lang="lv-LV" altLang="lv-LV" sz="2400" smtClean="0"/>
              <a:t>IV sadaļa: Pārvaldība</a:t>
            </a:r>
          </a:p>
          <a:p>
            <a:pPr eaLnBrk="1" hangingPunct="1"/>
            <a:r>
              <a:rPr lang="lv-LV" altLang="lv-LV" sz="2400" smtClean="0"/>
              <a:t>V sadaļa: Deleģētās pilnvaras, īstenošanas pilnvaras un nobeiguma noteikumi</a:t>
            </a:r>
          </a:p>
          <a:p>
            <a:pPr eaLnBrk="1" hangingPunct="1"/>
            <a:r>
              <a:rPr lang="lv-LV" altLang="lv-LV" sz="2400" smtClean="0"/>
              <a:t>Pielikumi</a:t>
            </a:r>
          </a:p>
          <a:p>
            <a:pPr eaLnBrk="1" hangingPunct="1"/>
            <a:endParaRPr lang="lv-LV" altLang="lv-LV" sz="2400" smtClean="0"/>
          </a:p>
        </p:txBody>
      </p:sp>
      <p:sp>
        <p:nvSpPr>
          <p:cNvPr id="6146" name="Title 1"/>
          <p:cNvSpPr>
            <a:spLocks noGrp="1"/>
          </p:cNvSpPr>
          <p:nvPr>
            <p:ph type="title"/>
          </p:nvPr>
        </p:nvSpPr>
        <p:spPr/>
        <p:txBody>
          <a:bodyPr/>
          <a:lstStyle/>
          <a:p>
            <a:pPr eaLnBrk="1" hangingPunct="1">
              <a:defRPr/>
            </a:pPr>
            <a:r>
              <a:rPr lang="lv-LV" b="1" dirty="0">
                <a:latin typeface="+mn-lt"/>
              </a:rPr>
              <a:t>D</a:t>
            </a:r>
            <a:r>
              <a:rPr lang="lv-LV" b="1" dirty="0" smtClean="0">
                <a:latin typeface="+mn-lt"/>
              </a:rPr>
              <a:t>irektīvas 2014/24/ES struktūra </a:t>
            </a:r>
            <a:endParaRPr lang="lv-LV" b="1" dirty="0">
              <a:latin typeface="Calibri" panose="020F0502020204030204" pitchFamily="34" charset="0"/>
            </a:endParaRPr>
          </a:p>
        </p:txBody>
      </p:sp>
    </p:spTree>
    <p:extLst>
      <p:ext uri="{BB962C8B-B14F-4D97-AF65-F5344CB8AC3E}">
        <p14:creationId xmlns:p14="http://schemas.microsoft.com/office/powerpoint/2010/main" val="27169519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45847B0-2153-4C7E-A09D-A11F54784D6B}" type="slidenum">
              <a:rPr lang="en-US" altLang="lv-LV" sz="1200" smtClean="0"/>
              <a:pPr>
                <a:spcBef>
                  <a:spcPct val="0"/>
                </a:spcBef>
                <a:buFontTx/>
                <a:buNone/>
              </a:pPr>
              <a:t>5</a:t>
            </a:fld>
            <a:endParaRPr lang="en-US" altLang="lv-LV" sz="1200" smtClean="0"/>
          </a:p>
        </p:txBody>
      </p:sp>
      <p:sp>
        <p:nvSpPr>
          <p:cNvPr id="14339" name="Content Placeholder 2"/>
          <p:cNvSpPr>
            <a:spLocks noGrp="1"/>
          </p:cNvSpPr>
          <p:nvPr>
            <p:ph idx="1"/>
          </p:nvPr>
        </p:nvSpPr>
        <p:spPr>
          <a:prstGeom prst="rect">
            <a:avLst/>
          </a:prstGeom>
        </p:spPr>
        <p:txBody>
          <a:bodyPr>
            <a:normAutofit/>
          </a:bodyPr>
          <a:lstStyle/>
          <a:p>
            <a:pPr eaLnBrk="1" hangingPunct="1">
              <a:defRPr/>
            </a:pPr>
            <a:r>
              <a:rPr lang="lv-LV" sz="2400" dirty="0" smtClean="0"/>
              <a:t>Vienkāršošana</a:t>
            </a:r>
          </a:p>
          <a:p>
            <a:pPr eaLnBrk="1" hangingPunct="1">
              <a:defRPr/>
            </a:pPr>
            <a:r>
              <a:rPr lang="lv-LV" sz="2400" dirty="0" smtClean="0"/>
              <a:t>Elastība</a:t>
            </a:r>
          </a:p>
          <a:p>
            <a:pPr eaLnBrk="1" hangingPunct="1">
              <a:defRPr/>
            </a:pPr>
            <a:r>
              <a:rPr lang="lv-LV" sz="2400" dirty="0" smtClean="0"/>
              <a:t>Caurskatāmība</a:t>
            </a:r>
          </a:p>
          <a:p>
            <a:pPr eaLnBrk="1" hangingPunct="1">
              <a:defRPr/>
            </a:pPr>
            <a:r>
              <a:rPr lang="lv-LV" sz="2400" dirty="0" smtClean="0"/>
              <a:t>Juridiskā noteiktība (</a:t>
            </a:r>
            <a:r>
              <a:rPr lang="lv-LV" sz="2400" kern="1200" dirty="0" smtClean="0"/>
              <a:t>ES Tiesas iedibinātās judikatūras aspekti)</a:t>
            </a:r>
          </a:p>
        </p:txBody>
      </p:sp>
      <p:sp>
        <p:nvSpPr>
          <p:cNvPr id="10242" name="Title 1"/>
          <p:cNvSpPr>
            <a:spLocks noGrp="1"/>
          </p:cNvSpPr>
          <p:nvPr>
            <p:ph type="title"/>
          </p:nvPr>
        </p:nvSpPr>
        <p:spPr>
          <a:xfrm>
            <a:off x="467544" y="476672"/>
            <a:ext cx="5688632" cy="576064"/>
          </a:xfrm>
        </p:spPr>
        <p:txBody>
          <a:bodyPr>
            <a:normAutofit fontScale="90000"/>
          </a:bodyPr>
          <a:lstStyle/>
          <a:p>
            <a:r>
              <a:rPr lang="lv-LV" altLang="lv-LV" dirty="0" smtClean="0"/>
              <a:t/>
            </a:r>
            <a:br>
              <a:rPr lang="lv-LV" altLang="lv-LV" dirty="0" smtClean="0"/>
            </a:br>
            <a:r>
              <a:rPr lang="lv-LV" altLang="lv-LV" b="1" dirty="0" smtClean="0"/>
              <a:t>Galvenie mērķi izstrādājot jauno Publisko iepirkumu likumu</a:t>
            </a:r>
            <a:r>
              <a:rPr lang="lv-LV" altLang="lv-LV" b="1" u="sng" dirty="0" smtClean="0"/>
              <a:t/>
            </a:r>
            <a:br>
              <a:rPr lang="lv-LV" altLang="lv-LV" b="1" u="sng" dirty="0" smtClean="0"/>
            </a:br>
            <a:endParaRPr lang="lv-LV" altLang="lv-LV" b="1" dirty="0" smtClean="0">
              <a:cs typeface="Arial" panose="020B0604020202020204" pitchFamily="34" charset="0"/>
            </a:endParaRPr>
          </a:p>
        </p:txBody>
      </p:sp>
    </p:spTree>
    <p:extLst>
      <p:ext uri="{BB962C8B-B14F-4D97-AF65-F5344CB8AC3E}">
        <p14:creationId xmlns:p14="http://schemas.microsoft.com/office/powerpoint/2010/main" val="25948560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DD0AD8F-6216-42DA-9C30-0EAF9C88ED35}" type="slidenum">
              <a:rPr lang="en-US" altLang="lv-LV" sz="1200" smtClean="0"/>
              <a:pPr>
                <a:spcBef>
                  <a:spcPct val="0"/>
                </a:spcBef>
                <a:buFontTx/>
                <a:buNone/>
              </a:pPr>
              <a:t>6</a:t>
            </a:fld>
            <a:endParaRPr lang="en-US" altLang="lv-LV" sz="1200" smtClean="0"/>
          </a:p>
        </p:txBody>
      </p:sp>
      <p:sp>
        <p:nvSpPr>
          <p:cNvPr id="12291" name="Content Placeholder 2"/>
          <p:cNvSpPr>
            <a:spLocks noGrp="1"/>
          </p:cNvSpPr>
          <p:nvPr>
            <p:ph idx="1"/>
          </p:nvPr>
        </p:nvSpPr>
        <p:spPr>
          <a:xfrm>
            <a:off x="457200" y="1268760"/>
            <a:ext cx="8229600" cy="5256584"/>
          </a:xfrm>
          <a:prstGeom prst="rect">
            <a:avLst/>
          </a:prstGeom>
        </p:spPr>
        <p:txBody>
          <a:bodyPr/>
          <a:lstStyle/>
          <a:p>
            <a:pPr marL="0" indent="0" eaLnBrk="1" hangingPunct="1">
              <a:spcBef>
                <a:spcPts val="0"/>
              </a:spcBef>
              <a:buFontTx/>
              <a:buNone/>
              <a:defRPr/>
            </a:pPr>
            <a:r>
              <a:rPr lang="lv-LV" sz="2800" b="1" dirty="0"/>
              <a:t>Vienkāršas </a:t>
            </a:r>
            <a:r>
              <a:rPr lang="lv-LV" sz="2800" b="1" dirty="0" smtClean="0"/>
              <a:t>un </a:t>
            </a:r>
            <a:r>
              <a:rPr lang="lv-LV" sz="2800" b="1" dirty="0"/>
              <a:t>elastīgākas </a:t>
            </a:r>
            <a:r>
              <a:rPr lang="lv-LV" sz="2800" b="1" dirty="0" smtClean="0"/>
              <a:t>procedūras:</a:t>
            </a:r>
            <a:endParaRPr lang="lv-LV" sz="2800" b="1" dirty="0"/>
          </a:p>
          <a:p>
            <a:pPr marL="923925" indent="-457200" eaLnBrk="1" hangingPunct="1">
              <a:spcBef>
                <a:spcPts val="0"/>
              </a:spcBef>
              <a:spcAft>
                <a:spcPts val="600"/>
              </a:spcAft>
              <a:defRPr/>
            </a:pPr>
            <a:r>
              <a:rPr lang="lv-LV" sz="2800" dirty="0" smtClean="0"/>
              <a:t>atvieglots </a:t>
            </a:r>
            <a:r>
              <a:rPr lang="lv-LV" sz="2800" dirty="0"/>
              <a:t>režīms </a:t>
            </a:r>
            <a:r>
              <a:rPr lang="lv-LV" sz="2800" dirty="0" smtClean="0"/>
              <a:t>ne – tiešās pārvaldes iestādēm </a:t>
            </a:r>
            <a:r>
              <a:rPr lang="lv-LV" sz="2000" dirty="0" smtClean="0"/>
              <a:t>(atbilstoši </a:t>
            </a:r>
            <a:r>
              <a:rPr lang="lv-LV" sz="2000" dirty="0"/>
              <a:t>d</a:t>
            </a:r>
            <a:r>
              <a:rPr lang="lv-LV" altLang="lv-LV" sz="2000" dirty="0" smtClean="0"/>
              <a:t>irektīvas 2014/24/ES I Pielikumam);</a:t>
            </a:r>
            <a:endParaRPr lang="lv-LV" sz="2000" dirty="0"/>
          </a:p>
          <a:p>
            <a:pPr marL="923925" indent="-457200" eaLnBrk="1" hangingPunct="1">
              <a:spcBef>
                <a:spcPts val="0"/>
              </a:spcBef>
              <a:spcAft>
                <a:spcPts val="600"/>
              </a:spcAft>
              <a:defRPr/>
            </a:pPr>
            <a:r>
              <a:rPr lang="lv-LV" sz="2800" dirty="0"/>
              <a:t>e-iepirkumu </a:t>
            </a:r>
            <a:r>
              <a:rPr lang="lv-LV" sz="2800" dirty="0" smtClean="0"/>
              <a:t>veicināšana;</a:t>
            </a:r>
            <a:endParaRPr lang="lv-LV" sz="2800" dirty="0"/>
          </a:p>
          <a:p>
            <a:pPr marL="923925" indent="-457200" eaLnBrk="1" hangingPunct="1">
              <a:spcBef>
                <a:spcPts val="0"/>
              </a:spcBef>
              <a:spcAft>
                <a:spcPts val="600"/>
              </a:spcAft>
              <a:defRPr/>
            </a:pPr>
            <a:r>
              <a:rPr lang="lv-LV" sz="2800" dirty="0"/>
              <a:t>procedūru </a:t>
            </a:r>
            <a:r>
              <a:rPr lang="lv-LV" sz="2800" dirty="0" smtClean="0"/>
              <a:t>modernizēšana </a:t>
            </a:r>
            <a:r>
              <a:rPr lang="lv-LV" sz="2000" dirty="0"/>
              <a:t>(Eiropas vienotā iepirkumu procedūras dokumenta </a:t>
            </a:r>
            <a:r>
              <a:rPr lang="lv-LV" sz="2000" dirty="0" smtClean="0"/>
              <a:t>lietošana (ESPD));</a:t>
            </a:r>
            <a:endParaRPr lang="lv-LV" sz="2000" dirty="0"/>
          </a:p>
          <a:p>
            <a:pPr marL="923925" indent="-457200" eaLnBrk="1" hangingPunct="1">
              <a:spcBef>
                <a:spcPts val="0"/>
              </a:spcBef>
              <a:spcAft>
                <a:spcPts val="600"/>
              </a:spcAft>
              <a:defRPr/>
            </a:pPr>
            <a:r>
              <a:rPr lang="lv-LV" sz="2800" dirty="0" err="1"/>
              <a:t>p</a:t>
            </a:r>
            <a:r>
              <a:rPr lang="lv-LV" sz="2800" dirty="0" err="1" smtClean="0"/>
              <a:t>ašdeklarēšanās</a:t>
            </a:r>
            <a:r>
              <a:rPr lang="lv-LV" sz="2800" dirty="0" smtClean="0"/>
              <a:t> ESPD kontekstā. </a:t>
            </a:r>
          </a:p>
          <a:p>
            <a:pPr marL="466725" indent="0" eaLnBrk="1" hangingPunct="1">
              <a:spcBef>
                <a:spcPts val="0"/>
              </a:spcBef>
              <a:spcAft>
                <a:spcPts val="600"/>
              </a:spcAft>
              <a:buFontTx/>
              <a:buNone/>
              <a:defRPr/>
            </a:pPr>
            <a:endParaRPr lang="lv-LV" sz="1800" i="1" dirty="0" smtClean="0"/>
          </a:p>
          <a:p>
            <a:pPr marL="466725" indent="0" eaLnBrk="1" hangingPunct="1">
              <a:spcBef>
                <a:spcPts val="0"/>
              </a:spcBef>
              <a:spcAft>
                <a:spcPts val="600"/>
              </a:spcAft>
              <a:buFontTx/>
              <a:buNone/>
              <a:defRPr/>
            </a:pPr>
            <a:r>
              <a:rPr lang="lv-LV" sz="1800" i="1" dirty="0" smtClean="0"/>
              <a:t>Ieinteresētais </a:t>
            </a:r>
            <a:r>
              <a:rPr lang="lv-LV" sz="1800" i="1" dirty="0"/>
              <a:t>piegādātājs pēc savas iniciatīvas, uzņemoties pilnu atbildību, ievada oficiālu paziņojumu datubāzē, lai pasūtītājs nepieciešamības gadījumā varētu uzzināt par piegādātāja pieredzi (atbilstību profesionālās darbības veikšanai, saimniecisko un finansiālo stāvokli, tehniskām un profesionālām spējām (57, 58 , 65.pants</a:t>
            </a:r>
            <a:r>
              <a:rPr lang="lv-LV" sz="1800" i="1" dirty="0" smtClean="0"/>
              <a:t>)) </a:t>
            </a:r>
            <a:r>
              <a:rPr lang="lv-LV" sz="1800" i="1" dirty="0"/>
              <a:t>(</a:t>
            </a:r>
            <a:r>
              <a:rPr lang="lv-LV" sz="1800" i="1" dirty="0" err="1"/>
              <a:t>pašdeklarēšanās</a:t>
            </a:r>
            <a:r>
              <a:rPr lang="lv-LV" sz="1800" i="1" dirty="0"/>
              <a:t> </a:t>
            </a:r>
            <a:r>
              <a:rPr lang="lv-LV" sz="1800" i="1" dirty="0" smtClean="0"/>
              <a:t>59.pantā).</a:t>
            </a:r>
            <a:endParaRPr lang="lv-LV" sz="1800" i="1" dirty="0"/>
          </a:p>
          <a:p>
            <a:pPr marL="809625" eaLnBrk="1" hangingPunct="1">
              <a:buFontTx/>
              <a:buChar char="-"/>
              <a:defRPr/>
            </a:pPr>
            <a:endParaRPr lang="lv-LV" sz="2800" b="1" dirty="0"/>
          </a:p>
          <a:p>
            <a:pPr marL="0" indent="0">
              <a:buFontTx/>
              <a:buNone/>
              <a:defRPr/>
            </a:pPr>
            <a:endParaRPr lang="lv-LV" sz="2800" b="1" dirty="0" smtClean="0">
              <a:solidFill>
                <a:srgbClr val="FF0000"/>
              </a:solidFill>
            </a:endParaRPr>
          </a:p>
          <a:p>
            <a:pPr marL="450850" indent="0">
              <a:buFontTx/>
              <a:buNone/>
              <a:defRPr/>
            </a:pPr>
            <a:endParaRPr lang="lv-LV" sz="2800" dirty="0" smtClean="0">
              <a:solidFill>
                <a:srgbClr val="FF0000"/>
              </a:solidFill>
            </a:endParaRPr>
          </a:p>
          <a:p>
            <a:pPr>
              <a:defRPr/>
            </a:pPr>
            <a:endParaRPr lang="lv-LV" sz="2800" dirty="0" smtClean="0"/>
          </a:p>
        </p:txBody>
      </p:sp>
      <p:sp>
        <p:nvSpPr>
          <p:cNvPr id="12290" name="Title 1"/>
          <p:cNvSpPr>
            <a:spLocks noGrp="1"/>
          </p:cNvSpPr>
          <p:nvPr>
            <p:ph type="title"/>
          </p:nvPr>
        </p:nvSpPr>
        <p:spPr/>
        <p:txBody>
          <a:bodyPr/>
          <a:lstStyle/>
          <a:p>
            <a:r>
              <a:rPr lang="lv-LV" altLang="lv-LV" b="1" smtClean="0"/>
              <a:t>Reformas mērķi (1)</a:t>
            </a:r>
          </a:p>
        </p:txBody>
      </p:sp>
    </p:spTree>
    <p:extLst>
      <p:ext uri="{BB962C8B-B14F-4D97-AF65-F5344CB8AC3E}">
        <p14:creationId xmlns:p14="http://schemas.microsoft.com/office/powerpoint/2010/main" val="281650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BF73E30-D30B-429C-A14E-F93DCA298566}" type="slidenum">
              <a:rPr lang="en-US" altLang="lv-LV" sz="1200" smtClean="0"/>
              <a:pPr>
                <a:spcBef>
                  <a:spcPct val="0"/>
                </a:spcBef>
                <a:buFontTx/>
                <a:buNone/>
              </a:pPr>
              <a:t>7</a:t>
            </a:fld>
            <a:endParaRPr lang="en-US" altLang="lv-LV" sz="1200" smtClean="0"/>
          </a:p>
        </p:txBody>
      </p:sp>
      <p:sp>
        <p:nvSpPr>
          <p:cNvPr id="13315" name="Content Placeholder 2"/>
          <p:cNvSpPr>
            <a:spLocks noGrp="1"/>
          </p:cNvSpPr>
          <p:nvPr>
            <p:ph idx="1"/>
          </p:nvPr>
        </p:nvSpPr>
        <p:spPr>
          <a:prstGeom prst="rect">
            <a:avLst/>
          </a:prstGeom>
        </p:spPr>
        <p:txBody>
          <a:bodyPr/>
          <a:lstStyle/>
          <a:p>
            <a:pPr marL="0" indent="0" eaLnBrk="1" hangingPunct="1">
              <a:buFontTx/>
              <a:buNone/>
              <a:defRPr/>
            </a:pPr>
            <a:r>
              <a:rPr lang="lv-LV" sz="2800" b="1" dirty="0" smtClean="0"/>
              <a:t>Stratēģisks iepirkumu lietojums:</a:t>
            </a:r>
          </a:p>
          <a:p>
            <a:pPr marL="908050" indent="-457200" eaLnBrk="1" hangingPunct="1">
              <a:defRPr/>
            </a:pPr>
            <a:r>
              <a:rPr lang="lv-LV" sz="2800" dirty="0" smtClean="0"/>
              <a:t>dzīves cikla izmaksu novērtēšana;</a:t>
            </a:r>
          </a:p>
          <a:p>
            <a:pPr marL="908050" indent="-457200" eaLnBrk="1" hangingPunct="1">
              <a:defRPr/>
            </a:pPr>
            <a:r>
              <a:rPr lang="lv-LV" sz="2800" dirty="0" smtClean="0"/>
              <a:t>ražošanas process;</a:t>
            </a:r>
          </a:p>
          <a:p>
            <a:pPr marL="908050" indent="-457200" eaLnBrk="1" hangingPunct="1">
              <a:defRPr/>
            </a:pPr>
            <a:r>
              <a:rPr lang="lv-LV" sz="2800" dirty="0"/>
              <a:t>m</a:t>
            </a:r>
            <a:r>
              <a:rPr lang="lv-LV" sz="2800" dirty="0" smtClean="0"/>
              <a:t>arķējums;</a:t>
            </a:r>
          </a:p>
          <a:p>
            <a:pPr marL="908050" indent="-457200" eaLnBrk="1" hangingPunct="1">
              <a:defRPr/>
            </a:pPr>
            <a:r>
              <a:rPr lang="lv-LV" sz="2800" dirty="0"/>
              <a:t>v</a:t>
            </a:r>
            <a:r>
              <a:rPr lang="lv-LV" sz="2800" dirty="0" smtClean="0"/>
              <a:t>ēršanās pret sociālo, darba un vides tiesību pārkāpumiem;</a:t>
            </a:r>
          </a:p>
          <a:p>
            <a:pPr marL="908050" indent="-457200" eaLnBrk="1" hangingPunct="1">
              <a:defRPr/>
            </a:pPr>
            <a:r>
              <a:rPr lang="lv-LV" sz="2800" dirty="0" smtClean="0"/>
              <a:t>sociālie pakalpojumi (īpašs režīms – dalībvalstu procedūras izvēle);</a:t>
            </a:r>
          </a:p>
          <a:p>
            <a:pPr marL="908050" indent="-457200" eaLnBrk="1" hangingPunct="1">
              <a:defRPr/>
            </a:pPr>
            <a:r>
              <a:rPr lang="lv-LV" sz="2800" dirty="0" smtClean="0"/>
              <a:t>inovācijas.</a:t>
            </a:r>
          </a:p>
        </p:txBody>
      </p:sp>
      <p:sp>
        <p:nvSpPr>
          <p:cNvPr id="14338" name="Title 1"/>
          <p:cNvSpPr>
            <a:spLocks noGrp="1"/>
          </p:cNvSpPr>
          <p:nvPr>
            <p:ph type="title"/>
          </p:nvPr>
        </p:nvSpPr>
        <p:spPr/>
        <p:txBody>
          <a:bodyPr/>
          <a:lstStyle/>
          <a:p>
            <a:r>
              <a:rPr lang="lv-LV" altLang="lv-LV" b="1" smtClean="0"/>
              <a:t>Reformas mērķi (2)</a:t>
            </a:r>
            <a:endParaRPr lang="lv-LV" altLang="lv-LV" smtClean="0"/>
          </a:p>
        </p:txBody>
      </p:sp>
    </p:spTree>
    <p:extLst>
      <p:ext uri="{BB962C8B-B14F-4D97-AF65-F5344CB8AC3E}">
        <p14:creationId xmlns:p14="http://schemas.microsoft.com/office/powerpoint/2010/main" val="3156919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778F7D7-5AF9-4720-BC9B-B9072FDA0B6F}" type="slidenum">
              <a:rPr lang="en-US" altLang="lv-LV" sz="1200" smtClean="0"/>
              <a:pPr>
                <a:spcBef>
                  <a:spcPct val="0"/>
                </a:spcBef>
                <a:buFontTx/>
                <a:buNone/>
              </a:pPr>
              <a:t>8</a:t>
            </a:fld>
            <a:endParaRPr lang="en-US" altLang="lv-LV" sz="1200" smtClean="0"/>
          </a:p>
        </p:txBody>
      </p:sp>
      <p:sp>
        <p:nvSpPr>
          <p:cNvPr id="3" name="Content Placeholder 2"/>
          <p:cNvSpPr>
            <a:spLocks noGrp="1"/>
          </p:cNvSpPr>
          <p:nvPr>
            <p:ph idx="1"/>
          </p:nvPr>
        </p:nvSpPr>
        <p:spPr>
          <a:prstGeom prst="rect">
            <a:avLst/>
          </a:prstGeom>
        </p:spPr>
        <p:txBody>
          <a:bodyPr/>
          <a:lstStyle/>
          <a:p>
            <a:pPr marL="0" indent="0" eaLnBrk="1" hangingPunct="1">
              <a:lnSpc>
                <a:spcPct val="80000"/>
              </a:lnSpc>
              <a:buFontTx/>
              <a:buNone/>
              <a:defRPr/>
            </a:pPr>
            <a:r>
              <a:rPr lang="lv-LV" sz="2800" b="1" dirty="0" smtClean="0"/>
              <a:t>Iepirkumu </a:t>
            </a:r>
            <a:r>
              <a:rPr lang="lv-LV" sz="2800" b="1" dirty="0" err="1" smtClean="0"/>
              <a:t>profesionalizācija</a:t>
            </a:r>
            <a:r>
              <a:rPr lang="lv-LV" sz="2800" b="1" dirty="0" smtClean="0"/>
              <a:t>:</a:t>
            </a:r>
          </a:p>
          <a:p>
            <a:pPr marL="989013" indent="-457200" eaLnBrk="1" hangingPunct="1">
              <a:lnSpc>
                <a:spcPct val="80000"/>
              </a:lnSpc>
              <a:defRPr/>
            </a:pPr>
            <a:r>
              <a:rPr lang="lv-LV" sz="2800" dirty="0" smtClean="0"/>
              <a:t>valsts uzraudzības iestāde;</a:t>
            </a:r>
          </a:p>
          <a:p>
            <a:pPr marL="989013" indent="-457200" eaLnBrk="1" hangingPunct="1">
              <a:lnSpc>
                <a:spcPct val="80000"/>
              </a:lnSpc>
              <a:defRPr/>
            </a:pPr>
            <a:r>
              <a:rPr lang="lv-LV" sz="2800" dirty="0" smtClean="0"/>
              <a:t>kompetences centri;</a:t>
            </a:r>
          </a:p>
          <a:p>
            <a:pPr marL="989013" indent="-457200" eaLnBrk="1" hangingPunct="1">
              <a:lnSpc>
                <a:spcPct val="80000"/>
              </a:lnSpc>
              <a:defRPr/>
            </a:pPr>
            <a:r>
              <a:rPr lang="lv-LV" sz="2800" dirty="0" smtClean="0"/>
              <a:t>administratīvā sadarbība (centralizētās iepirkumu institūcijas).</a:t>
            </a:r>
          </a:p>
          <a:p>
            <a:pPr marL="0" indent="0" eaLnBrk="1" hangingPunct="1">
              <a:lnSpc>
                <a:spcPct val="80000"/>
              </a:lnSpc>
              <a:buFontTx/>
              <a:buNone/>
              <a:defRPr/>
            </a:pPr>
            <a:endParaRPr lang="lv-LV" sz="2800" b="1" dirty="0" smtClean="0"/>
          </a:p>
          <a:p>
            <a:pPr marL="0" indent="0" eaLnBrk="1" hangingPunct="1">
              <a:lnSpc>
                <a:spcPct val="80000"/>
              </a:lnSpc>
              <a:buFontTx/>
              <a:buNone/>
              <a:defRPr/>
            </a:pPr>
            <a:r>
              <a:rPr lang="lv-LV" sz="2800" b="1" dirty="0" smtClean="0"/>
              <a:t>Vairāk sarunas iepirkumu procedūrās:</a:t>
            </a:r>
          </a:p>
          <a:p>
            <a:pPr marL="1004888" indent="-457200" eaLnBrk="1" hangingPunct="1">
              <a:lnSpc>
                <a:spcPct val="80000"/>
              </a:lnSpc>
              <a:defRPr/>
            </a:pPr>
            <a:r>
              <a:rPr lang="lv-LV" sz="2800" dirty="0"/>
              <a:t>k</a:t>
            </a:r>
            <a:r>
              <a:rPr lang="lv-LV" sz="2800" dirty="0" smtClean="0"/>
              <a:t>onkursa procedūra ar sarunām;</a:t>
            </a:r>
          </a:p>
          <a:p>
            <a:pPr marL="1004888" indent="-457200" eaLnBrk="1" hangingPunct="1">
              <a:lnSpc>
                <a:spcPct val="80000"/>
              </a:lnSpc>
              <a:defRPr/>
            </a:pPr>
            <a:r>
              <a:rPr lang="lv-LV" sz="2800" dirty="0" smtClean="0"/>
              <a:t>konkursa dialogs;</a:t>
            </a:r>
          </a:p>
          <a:p>
            <a:pPr marL="1004888" indent="-457200" eaLnBrk="1" hangingPunct="1">
              <a:lnSpc>
                <a:spcPct val="80000"/>
              </a:lnSpc>
              <a:defRPr/>
            </a:pPr>
            <a:r>
              <a:rPr lang="lv-LV" sz="2800" dirty="0" smtClean="0"/>
              <a:t>inovāciju partnerība.</a:t>
            </a:r>
          </a:p>
          <a:p>
            <a:pPr marL="0" indent="0">
              <a:buFontTx/>
              <a:buNone/>
              <a:defRPr/>
            </a:pPr>
            <a:endParaRPr lang="lv-LV" sz="2400" dirty="0"/>
          </a:p>
        </p:txBody>
      </p:sp>
      <p:sp>
        <p:nvSpPr>
          <p:cNvPr id="15362" name="Title 1"/>
          <p:cNvSpPr>
            <a:spLocks noGrp="1"/>
          </p:cNvSpPr>
          <p:nvPr>
            <p:ph type="title"/>
          </p:nvPr>
        </p:nvSpPr>
        <p:spPr/>
        <p:txBody>
          <a:bodyPr/>
          <a:lstStyle/>
          <a:p>
            <a:r>
              <a:rPr lang="lv-LV" altLang="lv-LV" b="1" smtClean="0"/>
              <a:t>Reformas mērķi (3)</a:t>
            </a:r>
            <a:endParaRPr lang="lv-LV" altLang="lv-LV" smtClean="0"/>
          </a:p>
        </p:txBody>
      </p:sp>
    </p:spTree>
    <p:extLst>
      <p:ext uri="{BB962C8B-B14F-4D97-AF65-F5344CB8AC3E}">
        <p14:creationId xmlns:p14="http://schemas.microsoft.com/office/powerpoint/2010/main" val="1522032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3"/>
          <p:cNvSpPr>
            <a:spLocks noGrp="1"/>
          </p:cNvSpPr>
          <p:nvPr>
            <p:ph type="sldNum" sz="quarter" idx="12"/>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C94CC7F-6C05-4E53-8350-1CB300F154C8}" type="slidenum">
              <a:rPr lang="en-US" altLang="lv-LV" sz="1200" smtClean="0"/>
              <a:pPr>
                <a:spcBef>
                  <a:spcPct val="0"/>
                </a:spcBef>
                <a:buFontTx/>
                <a:buNone/>
              </a:pPr>
              <a:t>9</a:t>
            </a:fld>
            <a:endParaRPr lang="en-US" altLang="lv-LV" sz="1200" smtClean="0"/>
          </a:p>
        </p:txBody>
      </p:sp>
      <p:sp>
        <p:nvSpPr>
          <p:cNvPr id="3" name="Content Placeholder 2"/>
          <p:cNvSpPr>
            <a:spLocks noGrp="1"/>
          </p:cNvSpPr>
          <p:nvPr>
            <p:ph idx="1"/>
          </p:nvPr>
        </p:nvSpPr>
        <p:spPr>
          <a:prstGeom prst="rect">
            <a:avLst/>
          </a:prstGeom>
        </p:spPr>
        <p:txBody>
          <a:bodyPr/>
          <a:lstStyle/>
          <a:p>
            <a:pPr marL="0" indent="0" eaLnBrk="1" hangingPunct="1">
              <a:buFontTx/>
              <a:buNone/>
              <a:defRPr/>
            </a:pPr>
            <a:r>
              <a:rPr lang="lv-LV" sz="2800" b="1" dirty="0" smtClean="0"/>
              <a:t>Uzlabota pieejamība iepirkumiem MVU un jaunajiem uzņēmumiem:</a:t>
            </a:r>
          </a:p>
          <a:p>
            <a:pPr marL="908050" indent="-457200" eaLnBrk="1" hangingPunct="1">
              <a:defRPr/>
            </a:pPr>
            <a:r>
              <a:rPr lang="lv-LV" sz="2800" dirty="0"/>
              <a:t>i</a:t>
            </a:r>
            <a:r>
              <a:rPr lang="lv-LV" sz="2800" dirty="0" smtClean="0"/>
              <a:t>nformēšanas vienkāršošana;</a:t>
            </a:r>
          </a:p>
          <a:p>
            <a:pPr marL="908050" indent="-457200" eaLnBrk="1" hangingPunct="1">
              <a:defRPr/>
            </a:pPr>
            <a:r>
              <a:rPr lang="lv-LV" sz="2800" dirty="0" smtClean="0"/>
              <a:t>iepirkumu dalīšana daļās </a:t>
            </a:r>
            <a:r>
              <a:rPr lang="lv-LV" sz="2000" dirty="0" smtClean="0"/>
              <a:t>(pasūtītājam obligāti jāsniedz pamatojums, kāpēc nav dalīts daļās)</a:t>
            </a:r>
          </a:p>
          <a:p>
            <a:pPr marL="908050" indent="-457200" eaLnBrk="1" hangingPunct="1">
              <a:defRPr/>
            </a:pPr>
            <a:r>
              <a:rPr lang="lv-LV" sz="2800" dirty="0" smtClean="0"/>
              <a:t>ierobežojumi nesamērīgās kvalifikācijas prasībās;</a:t>
            </a:r>
          </a:p>
          <a:p>
            <a:pPr marL="908050" indent="-457200" eaLnBrk="1" hangingPunct="1">
              <a:defRPr/>
            </a:pPr>
            <a:r>
              <a:rPr lang="lv-LV" sz="2800" dirty="0"/>
              <a:t>t</a:t>
            </a:r>
            <a:r>
              <a:rPr lang="lv-LV" sz="2800" dirty="0" smtClean="0"/>
              <a:t>iešie maksājumi apakšuzņēmējiem.</a:t>
            </a:r>
          </a:p>
        </p:txBody>
      </p:sp>
      <p:sp>
        <p:nvSpPr>
          <p:cNvPr id="17410" name="Title 1"/>
          <p:cNvSpPr>
            <a:spLocks noGrp="1"/>
          </p:cNvSpPr>
          <p:nvPr>
            <p:ph type="title"/>
          </p:nvPr>
        </p:nvSpPr>
        <p:spPr/>
        <p:txBody>
          <a:bodyPr/>
          <a:lstStyle/>
          <a:p>
            <a:r>
              <a:rPr lang="lv-LV" altLang="lv-LV" b="1" smtClean="0"/>
              <a:t>Reformas mērķi (4)</a:t>
            </a:r>
            <a:endParaRPr lang="lv-LV" altLang="lv-LV" smtClean="0"/>
          </a:p>
        </p:txBody>
      </p:sp>
    </p:spTree>
    <p:extLst>
      <p:ext uri="{BB962C8B-B14F-4D97-AF65-F5344CB8AC3E}">
        <p14:creationId xmlns:p14="http://schemas.microsoft.com/office/powerpoint/2010/main" val="2608912030"/>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137</TotalTime>
  <Words>2485</Words>
  <Application>Microsoft Office PowerPoint</Application>
  <PresentationFormat>On-screen Show (4:3)</PresentationFormat>
  <Paragraphs>305</Paragraphs>
  <Slides>29</Slides>
  <Notes>11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1_Custom Design</vt:lpstr>
      <vt:lpstr>Publisko iepirkumu reforma: jauno direktīvu kontekstā</vt:lpstr>
      <vt:lpstr>Direktīvu izstrādes posmi</vt:lpstr>
      <vt:lpstr>Jaunās Direktīvas</vt:lpstr>
      <vt:lpstr>Direktīvas 2014/24/ES struktūra </vt:lpstr>
      <vt:lpstr> Galvenie mērķi izstrādājot jauno Publisko iepirkumu likumu </vt:lpstr>
      <vt:lpstr>Reformas mērķi (1)</vt:lpstr>
      <vt:lpstr>Reformas mērķi (2)</vt:lpstr>
      <vt:lpstr>Reformas mērķi (3)</vt:lpstr>
      <vt:lpstr>Reformas mērķi (4)</vt:lpstr>
      <vt:lpstr>Reformas mērķi (5)</vt:lpstr>
      <vt:lpstr>Direktīvas 2014/24/ES galvenās izmaiņas (1)</vt:lpstr>
      <vt:lpstr>Direktīvas 2014/24/ES galvenās izmaiņas (2)</vt:lpstr>
      <vt:lpstr>Robežvērtības (direktīvas piemērošanai)</vt:lpstr>
      <vt:lpstr>Iepirkuma procedūras</vt:lpstr>
      <vt:lpstr>Konkursa procedūra ar sarunām  vs Konkursa dialogs vs Inovācijas partnerība</vt:lpstr>
      <vt:lpstr>Termiņi</vt:lpstr>
      <vt:lpstr>Līgumu slēgšanas tiesību piešķiršanas kritēriji (1)</vt:lpstr>
      <vt:lpstr>Līgumu slēgšanas tiesību piešķiršanas kritēriji (2)</vt:lpstr>
      <vt:lpstr>Nepamatoti lēti piedāvājumi (69.pants)</vt:lpstr>
      <vt:lpstr>Kandidātu un pretendentu izslēgšanas noteikumi (1)</vt:lpstr>
      <vt:lpstr>Kandidātu un pretendentu izslēgšanas noteikumi (2)</vt:lpstr>
      <vt:lpstr>Kandidātu un pretendentu izslēgšanas noteikumi (3)</vt:lpstr>
      <vt:lpstr>Elektroniskie iepirkumi </vt:lpstr>
      <vt:lpstr>Elektronisko iepirkumu ieviešana</vt:lpstr>
      <vt:lpstr>PowerPoint Presentation</vt:lpstr>
      <vt:lpstr>Diskusijas jautājumi</vt:lpstr>
      <vt:lpstr>Diskusijas jautājumi</vt:lpstr>
      <vt:lpstr>Diskusijas jautājumi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Nauris Dobelis</dc:creator>
  <cp:lastModifiedBy>Evita</cp:lastModifiedBy>
  <cp:revision>18</cp:revision>
  <dcterms:created xsi:type="dcterms:W3CDTF">2014-02-26T10:57:02Z</dcterms:created>
  <dcterms:modified xsi:type="dcterms:W3CDTF">2014-05-20T13:58:08Z</dcterms:modified>
</cp:coreProperties>
</file>